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8" r:id="rId4"/>
    <p:sldId id="260" r:id="rId5"/>
    <p:sldId id="261" r:id="rId6"/>
    <p:sldId id="262" r:id="rId7"/>
    <p:sldId id="263" r:id="rId8"/>
    <p:sldId id="264" r:id="rId9"/>
    <p:sldId id="267" r:id="rId10"/>
    <p:sldId id="265" r:id="rId11"/>
    <p:sldId id="268" r:id="rId12"/>
    <p:sldId id="269" r:id="rId13"/>
    <p:sldId id="270" r:id="rId14"/>
    <p:sldId id="272" r:id="rId15"/>
    <p:sldId id="271" r:id="rId16"/>
    <p:sldId id="273" r:id="rId17"/>
    <p:sldId id="275" r:id="rId18"/>
    <p:sldId id="274" r:id="rId19"/>
    <p:sldId id="266" r:id="rId20"/>
    <p:sldId id="277" r:id="rId21"/>
    <p:sldId id="27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9DAD3-1AB0-49DE-B25E-E83C9C09AD93}" type="datetimeFigureOut">
              <a:rPr lang="en-GB" smtClean="0"/>
              <a:pPr/>
              <a:t>10/01/2013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5A8C-458B-49B1-B7F7-193681E078D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9DAD3-1AB0-49DE-B25E-E83C9C09AD93}" type="datetimeFigureOut">
              <a:rPr lang="en-GB" smtClean="0"/>
              <a:pPr/>
              <a:t>10/01/2013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5A8C-458B-49B1-B7F7-193681E078D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9DAD3-1AB0-49DE-B25E-E83C9C09AD93}" type="datetimeFigureOut">
              <a:rPr lang="en-GB" smtClean="0"/>
              <a:pPr/>
              <a:t>10/01/2013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5A8C-458B-49B1-B7F7-193681E078D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9DAD3-1AB0-49DE-B25E-E83C9C09AD93}" type="datetimeFigureOut">
              <a:rPr lang="en-GB" smtClean="0"/>
              <a:pPr/>
              <a:t>10/01/2013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5A8C-458B-49B1-B7F7-193681E078D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9DAD3-1AB0-49DE-B25E-E83C9C09AD93}" type="datetimeFigureOut">
              <a:rPr lang="en-GB" smtClean="0"/>
              <a:pPr/>
              <a:t>10/01/2013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5A8C-458B-49B1-B7F7-193681E078D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9DAD3-1AB0-49DE-B25E-E83C9C09AD93}" type="datetimeFigureOut">
              <a:rPr lang="en-GB" smtClean="0"/>
              <a:pPr/>
              <a:t>10/01/2013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5A8C-458B-49B1-B7F7-193681E078D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9DAD3-1AB0-49DE-B25E-E83C9C09AD93}" type="datetimeFigureOut">
              <a:rPr lang="en-GB" smtClean="0"/>
              <a:pPr/>
              <a:t>10/01/2013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5A8C-458B-49B1-B7F7-193681E078D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9DAD3-1AB0-49DE-B25E-E83C9C09AD93}" type="datetimeFigureOut">
              <a:rPr lang="en-GB" smtClean="0"/>
              <a:pPr/>
              <a:t>10/01/2013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5A8C-458B-49B1-B7F7-193681E078D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9DAD3-1AB0-49DE-B25E-E83C9C09AD93}" type="datetimeFigureOut">
              <a:rPr lang="en-GB" smtClean="0"/>
              <a:pPr/>
              <a:t>10/01/2013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5A8C-458B-49B1-B7F7-193681E078D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9DAD3-1AB0-49DE-B25E-E83C9C09AD93}" type="datetimeFigureOut">
              <a:rPr lang="en-GB" smtClean="0"/>
              <a:pPr/>
              <a:t>10/01/2013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5A8C-458B-49B1-B7F7-193681E078D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9DAD3-1AB0-49DE-B25E-E83C9C09AD93}" type="datetimeFigureOut">
              <a:rPr lang="en-GB" smtClean="0"/>
              <a:pPr/>
              <a:t>10/01/2013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5A8C-458B-49B1-B7F7-193681E078D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9DAD3-1AB0-49DE-B25E-E83C9C09AD93}" type="datetimeFigureOut">
              <a:rPr lang="en-GB" smtClean="0"/>
              <a:pPr/>
              <a:t>10/01/2013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45A8C-458B-49B1-B7F7-193681E078D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mailto:jamiew@sussex.ac.u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The S</a:t>
            </a:r>
            <a:r>
              <a:rPr lang="en-GB" b="1" dirty="0" smtClean="0"/>
              <a:t>ocial Brain</a:t>
            </a:r>
            <a:r>
              <a:rPr lang="en-GB" b="1" dirty="0"/>
              <a:t>: </a:t>
            </a: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Neuroscience Perspectives </a:t>
            </a:r>
            <a:r>
              <a:rPr lang="en-GB" b="1" dirty="0"/>
              <a:t>on </a:t>
            </a:r>
            <a:r>
              <a:rPr lang="en-GB" b="1" dirty="0" smtClean="0"/>
              <a:t>Empathy</a:t>
            </a:r>
            <a:r>
              <a:rPr lang="en-GB" b="1" dirty="0"/>
              <a:t>, </a:t>
            </a:r>
            <a:r>
              <a:rPr lang="en-GB" b="1" dirty="0" smtClean="0"/>
              <a:t>Trust </a:t>
            </a:r>
            <a:r>
              <a:rPr lang="en-GB" b="1" dirty="0"/>
              <a:t>and </a:t>
            </a:r>
            <a:r>
              <a:rPr lang="en-GB" b="1" dirty="0" smtClean="0"/>
              <a:t>Cooperation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Dr. Jamie Ward</a:t>
            </a:r>
          </a:p>
          <a:p>
            <a:r>
              <a:rPr lang="en-GB" dirty="0" smtClean="0"/>
              <a:t>University of Sussex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Trust and Cooperation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 smtClean="0"/>
              <a:t>May be </a:t>
            </a:r>
            <a:r>
              <a:rPr lang="en-GB" u="sng" dirty="0" err="1" smtClean="0"/>
              <a:t>operationalized</a:t>
            </a:r>
            <a:r>
              <a:rPr lang="en-GB" u="sng" dirty="0" smtClean="0"/>
              <a:t> by Prisoner’s Dilemma</a:t>
            </a:r>
            <a:endParaRPr lang="en-GB" u="sng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068960"/>
            <a:ext cx="3312368" cy="2004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355976" y="2996952"/>
            <a:ext cx="382034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Round	Player A	Player B	Outcome</a:t>
            </a:r>
          </a:p>
          <a:p>
            <a:r>
              <a:rPr lang="en-GB" dirty="0" smtClean="0"/>
              <a:t>      1</a:t>
            </a:r>
          </a:p>
          <a:p>
            <a:r>
              <a:rPr lang="en-GB" dirty="0"/>
              <a:t> </a:t>
            </a:r>
            <a:r>
              <a:rPr lang="en-GB" dirty="0" smtClean="0"/>
              <a:t>     2</a:t>
            </a:r>
            <a:endParaRPr lang="en-GB" dirty="0"/>
          </a:p>
          <a:p>
            <a:r>
              <a:rPr lang="en-GB" dirty="0" smtClean="0"/>
              <a:t>      3</a:t>
            </a:r>
          </a:p>
          <a:p>
            <a:r>
              <a:rPr lang="en-GB" dirty="0"/>
              <a:t> </a:t>
            </a:r>
            <a:r>
              <a:rPr lang="en-GB" dirty="0" smtClean="0"/>
              <a:t>     4</a:t>
            </a:r>
          </a:p>
          <a:p>
            <a:r>
              <a:rPr lang="en-GB" dirty="0"/>
              <a:t> </a:t>
            </a:r>
            <a:r>
              <a:rPr lang="en-GB" dirty="0" smtClean="0"/>
              <a:t>     5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Trust and Cooperation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 smtClean="0"/>
              <a:t>May be </a:t>
            </a:r>
            <a:r>
              <a:rPr lang="en-GB" u="sng" dirty="0" err="1" smtClean="0"/>
              <a:t>operationalized</a:t>
            </a:r>
            <a:r>
              <a:rPr lang="en-GB" u="sng" dirty="0" smtClean="0"/>
              <a:t> by Prisoner’s Dilemma</a:t>
            </a:r>
            <a:endParaRPr lang="en-GB" u="sng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068960"/>
            <a:ext cx="3312368" cy="2004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355976" y="2996952"/>
            <a:ext cx="382034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Round	Player A	Player B	Outcome</a:t>
            </a:r>
          </a:p>
          <a:p>
            <a:r>
              <a:rPr lang="en-GB" dirty="0" smtClean="0"/>
              <a:t>      1	   Coop	  </a:t>
            </a:r>
            <a:r>
              <a:rPr lang="en-GB" dirty="0" err="1" smtClean="0"/>
              <a:t>Coop</a:t>
            </a:r>
            <a:endParaRPr lang="en-GB" dirty="0" smtClean="0"/>
          </a:p>
          <a:p>
            <a:r>
              <a:rPr lang="en-GB" dirty="0"/>
              <a:t> </a:t>
            </a:r>
            <a:r>
              <a:rPr lang="en-GB" dirty="0" smtClean="0"/>
              <a:t>     2</a:t>
            </a:r>
            <a:endParaRPr lang="en-GB" dirty="0"/>
          </a:p>
          <a:p>
            <a:r>
              <a:rPr lang="en-GB" dirty="0" smtClean="0"/>
              <a:t>      3</a:t>
            </a:r>
          </a:p>
          <a:p>
            <a:r>
              <a:rPr lang="en-GB" dirty="0"/>
              <a:t> </a:t>
            </a:r>
            <a:r>
              <a:rPr lang="en-GB" dirty="0" smtClean="0"/>
              <a:t>     4</a:t>
            </a:r>
          </a:p>
          <a:p>
            <a:r>
              <a:rPr lang="en-GB" dirty="0"/>
              <a:t> </a:t>
            </a:r>
            <a:r>
              <a:rPr lang="en-GB" dirty="0" smtClean="0"/>
              <a:t>     5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Trust and Cooperation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 smtClean="0"/>
              <a:t>May be </a:t>
            </a:r>
            <a:r>
              <a:rPr lang="en-GB" u="sng" dirty="0" err="1" smtClean="0"/>
              <a:t>operationalized</a:t>
            </a:r>
            <a:r>
              <a:rPr lang="en-GB" u="sng" dirty="0" smtClean="0"/>
              <a:t> by Prisoner’s Dilemma</a:t>
            </a:r>
            <a:endParaRPr lang="en-GB" u="sng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068960"/>
            <a:ext cx="3312368" cy="2004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355976" y="2996952"/>
            <a:ext cx="382034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Round	Player A	Player B	Outcome</a:t>
            </a:r>
          </a:p>
          <a:p>
            <a:r>
              <a:rPr lang="en-GB" dirty="0" smtClean="0"/>
              <a:t>      1	   Coop	  </a:t>
            </a:r>
            <a:r>
              <a:rPr lang="en-GB" dirty="0" err="1" smtClean="0"/>
              <a:t>Coop</a:t>
            </a:r>
            <a:r>
              <a:rPr lang="en-GB" dirty="0" smtClean="0"/>
              <a:t>	  $2 + $2</a:t>
            </a:r>
          </a:p>
          <a:p>
            <a:r>
              <a:rPr lang="en-GB" dirty="0"/>
              <a:t> </a:t>
            </a:r>
            <a:r>
              <a:rPr lang="en-GB" dirty="0" smtClean="0"/>
              <a:t>     2</a:t>
            </a:r>
            <a:endParaRPr lang="en-GB" dirty="0"/>
          </a:p>
          <a:p>
            <a:r>
              <a:rPr lang="en-GB" dirty="0" smtClean="0"/>
              <a:t>      3</a:t>
            </a:r>
          </a:p>
          <a:p>
            <a:r>
              <a:rPr lang="en-GB" dirty="0"/>
              <a:t> </a:t>
            </a:r>
            <a:r>
              <a:rPr lang="en-GB" dirty="0" smtClean="0"/>
              <a:t>     4</a:t>
            </a:r>
          </a:p>
          <a:p>
            <a:r>
              <a:rPr lang="en-GB" dirty="0"/>
              <a:t> </a:t>
            </a:r>
            <a:r>
              <a:rPr lang="en-GB" dirty="0" smtClean="0"/>
              <a:t>     5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Trust and Cooperation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 smtClean="0"/>
              <a:t>May be </a:t>
            </a:r>
            <a:r>
              <a:rPr lang="en-GB" u="sng" dirty="0" err="1" smtClean="0"/>
              <a:t>operationalized</a:t>
            </a:r>
            <a:r>
              <a:rPr lang="en-GB" u="sng" dirty="0" smtClean="0"/>
              <a:t> by Prisoner’s Dilemma</a:t>
            </a:r>
            <a:endParaRPr lang="en-GB" u="sng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068960"/>
            <a:ext cx="3312368" cy="2004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355976" y="2996952"/>
            <a:ext cx="398378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Round	Player A	Player B	Outcome</a:t>
            </a:r>
          </a:p>
          <a:p>
            <a:r>
              <a:rPr lang="en-GB" dirty="0" smtClean="0"/>
              <a:t>      1	   Coop	  </a:t>
            </a:r>
            <a:r>
              <a:rPr lang="en-GB" dirty="0" err="1" smtClean="0"/>
              <a:t>Coop</a:t>
            </a:r>
            <a:r>
              <a:rPr lang="en-GB" dirty="0" smtClean="0"/>
              <a:t>	  $2 + $2</a:t>
            </a:r>
          </a:p>
          <a:p>
            <a:r>
              <a:rPr lang="en-GB" dirty="0"/>
              <a:t> </a:t>
            </a:r>
            <a:r>
              <a:rPr lang="en-GB" dirty="0" smtClean="0"/>
              <a:t>     2	   Coop	  Defect      	  </a:t>
            </a:r>
            <a:endParaRPr lang="en-GB" dirty="0"/>
          </a:p>
          <a:p>
            <a:r>
              <a:rPr lang="en-GB" dirty="0" smtClean="0"/>
              <a:t>      3</a:t>
            </a:r>
          </a:p>
          <a:p>
            <a:r>
              <a:rPr lang="en-GB" dirty="0"/>
              <a:t> </a:t>
            </a:r>
            <a:r>
              <a:rPr lang="en-GB" dirty="0" smtClean="0"/>
              <a:t>     4</a:t>
            </a:r>
          </a:p>
          <a:p>
            <a:r>
              <a:rPr lang="en-GB" dirty="0"/>
              <a:t> </a:t>
            </a:r>
            <a:r>
              <a:rPr lang="en-GB" dirty="0" smtClean="0"/>
              <a:t>     5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Trust and Cooperation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 smtClean="0"/>
              <a:t>May be </a:t>
            </a:r>
            <a:r>
              <a:rPr lang="en-GB" u="sng" dirty="0" err="1" smtClean="0"/>
              <a:t>operationalized</a:t>
            </a:r>
            <a:r>
              <a:rPr lang="en-GB" u="sng" dirty="0" smtClean="0"/>
              <a:t> by Prisoner’s Dilemma</a:t>
            </a:r>
            <a:endParaRPr lang="en-GB" u="sng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068960"/>
            <a:ext cx="3312368" cy="2004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355977" y="2996952"/>
            <a:ext cx="39604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Round	Player A	Player B	Outcome</a:t>
            </a:r>
          </a:p>
          <a:p>
            <a:r>
              <a:rPr lang="en-GB" dirty="0" smtClean="0"/>
              <a:t>      1	   Coop	  </a:t>
            </a:r>
            <a:r>
              <a:rPr lang="en-GB" dirty="0" err="1" smtClean="0"/>
              <a:t>Coop</a:t>
            </a:r>
            <a:r>
              <a:rPr lang="en-GB" dirty="0" smtClean="0"/>
              <a:t>	  $2 + $2</a:t>
            </a:r>
          </a:p>
          <a:p>
            <a:r>
              <a:rPr lang="en-GB" dirty="0"/>
              <a:t> </a:t>
            </a:r>
            <a:r>
              <a:rPr lang="en-GB" dirty="0" smtClean="0"/>
              <a:t>     2	   Coop	  Defect      $0 + $3 </a:t>
            </a:r>
            <a:endParaRPr lang="en-GB" dirty="0"/>
          </a:p>
          <a:p>
            <a:r>
              <a:rPr lang="en-GB" dirty="0" smtClean="0"/>
              <a:t>      3	</a:t>
            </a:r>
          </a:p>
          <a:p>
            <a:r>
              <a:rPr lang="en-GB" dirty="0"/>
              <a:t> </a:t>
            </a:r>
            <a:r>
              <a:rPr lang="en-GB" dirty="0" smtClean="0"/>
              <a:t>     4</a:t>
            </a:r>
          </a:p>
          <a:p>
            <a:r>
              <a:rPr lang="en-GB" dirty="0"/>
              <a:t> </a:t>
            </a:r>
            <a:r>
              <a:rPr lang="en-GB" dirty="0" smtClean="0"/>
              <a:t>     5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Trust and Cooperation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 smtClean="0"/>
              <a:t>May be </a:t>
            </a:r>
            <a:r>
              <a:rPr lang="en-GB" u="sng" dirty="0" err="1" smtClean="0"/>
              <a:t>operationalized</a:t>
            </a:r>
            <a:r>
              <a:rPr lang="en-GB" u="sng" dirty="0" smtClean="0"/>
              <a:t> by Prisoner’s Dilemma</a:t>
            </a:r>
            <a:endParaRPr lang="en-GB" u="sng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068960"/>
            <a:ext cx="3312368" cy="2004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355977" y="2996952"/>
            <a:ext cx="39604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Round	Player A	Player B	Outcome</a:t>
            </a:r>
          </a:p>
          <a:p>
            <a:r>
              <a:rPr lang="en-GB" dirty="0" smtClean="0"/>
              <a:t>      1	   Coop	  </a:t>
            </a:r>
            <a:r>
              <a:rPr lang="en-GB" dirty="0" err="1" smtClean="0"/>
              <a:t>Coop</a:t>
            </a:r>
            <a:r>
              <a:rPr lang="en-GB" dirty="0" smtClean="0"/>
              <a:t>	  $2 + $2</a:t>
            </a:r>
          </a:p>
          <a:p>
            <a:r>
              <a:rPr lang="en-GB" dirty="0"/>
              <a:t> </a:t>
            </a:r>
            <a:r>
              <a:rPr lang="en-GB" dirty="0" smtClean="0"/>
              <a:t>     2	   Coop	  Defect      $0 + $3 </a:t>
            </a:r>
            <a:endParaRPr lang="en-GB" dirty="0"/>
          </a:p>
          <a:p>
            <a:r>
              <a:rPr lang="en-GB" dirty="0" smtClean="0"/>
              <a:t>      3	   Defect	  </a:t>
            </a:r>
            <a:r>
              <a:rPr lang="en-GB" dirty="0" err="1" smtClean="0"/>
              <a:t>Defect</a:t>
            </a:r>
            <a:r>
              <a:rPr lang="en-GB" dirty="0" smtClean="0"/>
              <a:t>      $1 + $1</a:t>
            </a:r>
          </a:p>
          <a:p>
            <a:r>
              <a:rPr lang="en-GB" dirty="0"/>
              <a:t> </a:t>
            </a:r>
            <a:r>
              <a:rPr lang="en-GB" dirty="0" smtClean="0"/>
              <a:t>     4</a:t>
            </a:r>
          </a:p>
          <a:p>
            <a:r>
              <a:rPr lang="en-GB" dirty="0"/>
              <a:t> </a:t>
            </a:r>
            <a:r>
              <a:rPr lang="en-GB" dirty="0" smtClean="0"/>
              <a:t>     5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Trust and Cooperation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 smtClean="0"/>
              <a:t>May be </a:t>
            </a:r>
            <a:r>
              <a:rPr lang="en-GB" u="sng" dirty="0" err="1" smtClean="0"/>
              <a:t>operationalized</a:t>
            </a:r>
            <a:r>
              <a:rPr lang="en-GB" u="sng" dirty="0" smtClean="0"/>
              <a:t> by Prisoner’s Dilemma</a:t>
            </a:r>
            <a:endParaRPr lang="en-GB" u="sng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348880"/>
            <a:ext cx="5400600" cy="3828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fMRI</a:t>
            </a:r>
            <a:r>
              <a:rPr lang="en-GB" dirty="0" smtClean="0"/>
              <a:t> of Prisoners Dilemma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GB" sz="2400" u="sng" dirty="0" err="1" smtClean="0"/>
              <a:t>Rilling</a:t>
            </a:r>
            <a:r>
              <a:rPr lang="en-GB" sz="2400" u="sng" dirty="0" smtClean="0"/>
              <a:t> et al. (2002)</a:t>
            </a:r>
          </a:p>
          <a:p>
            <a:r>
              <a:rPr lang="en-GB" sz="2400" dirty="0" smtClean="0"/>
              <a:t>Mutual cooperation (CC) had highest activity in reward-related regions (nucleus </a:t>
            </a:r>
            <a:r>
              <a:rPr lang="en-GB" sz="2400" dirty="0" err="1" smtClean="0"/>
              <a:t>accumbens</a:t>
            </a:r>
            <a:r>
              <a:rPr lang="en-GB" sz="2400" dirty="0" smtClean="0"/>
              <a:t>, OFC) even though this not associated with the maximum monetary rewards</a:t>
            </a:r>
          </a:p>
          <a:p>
            <a:r>
              <a:rPr lang="en-GB" sz="2400" dirty="0" smtClean="0"/>
              <a:t>Mutual cooperation when playing the computer was not associated with </a:t>
            </a:r>
            <a:r>
              <a:rPr lang="en-GB" sz="2400" dirty="0" err="1" smtClean="0"/>
              <a:t>striatal</a:t>
            </a:r>
            <a:r>
              <a:rPr lang="en-GB" sz="2400" dirty="0" smtClean="0"/>
              <a:t> activity (even though monetary rewards the same as when playing human)</a:t>
            </a:r>
          </a:p>
          <a:p>
            <a:pPr>
              <a:buFont typeface="Arial" charset="0"/>
              <a:buNone/>
            </a:pPr>
            <a:r>
              <a:rPr lang="en-GB" sz="2400" u="sng" dirty="0" err="1" smtClean="0"/>
              <a:t>Rilling</a:t>
            </a:r>
            <a:r>
              <a:rPr lang="en-GB" sz="2400" u="sng" dirty="0" smtClean="0"/>
              <a:t> et al. (2008)</a:t>
            </a:r>
          </a:p>
          <a:p>
            <a:r>
              <a:rPr lang="en-GB" sz="2400" dirty="0" smtClean="0"/>
              <a:t>Unreciprocated cooperation (you cooperate, partner defects) associated with </a:t>
            </a:r>
            <a:r>
              <a:rPr lang="en-GB" sz="2400" dirty="0" err="1" smtClean="0"/>
              <a:t>amygdala</a:t>
            </a:r>
            <a:r>
              <a:rPr lang="en-GB" sz="2400" dirty="0" smtClean="0"/>
              <a:t> and </a:t>
            </a:r>
            <a:r>
              <a:rPr lang="en-GB" sz="2400" dirty="0" err="1" smtClean="0"/>
              <a:t>insula</a:t>
            </a:r>
            <a:r>
              <a:rPr lang="en-GB" sz="2400" dirty="0" smtClean="0"/>
              <a:t> activity and self-reports of anger, irritation, disappointment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About Power?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It is unknown</a:t>
            </a:r>
          </a:p>
          <a:p>
            <a:r>
              <a:rPr lang="en-GB" dirty="0" smtClean="0"/>
              <a:t>But in high-</a:t>
            </a:r>
            <a:r>
              <a:rPr lang="en-GB" dirty="0" err="1" smtClean="0"/>
              <a:t>psychopathy</a:t>
            </a:r>
            <a:r>
              <a:rPr lang="en-GB" dirty="0" smtClean="0"/>
              <a:t> levels in general population...</a:t>
            </a:r>
          </a:p>
          <a:p>
            <a:pPr lvl="1"/>
            <a:r>
              <a:rPr lang="en-GB" dirty="0" smtClean="0"/>
              <a:t>Less activity in emotional brain during defection (</a:t>
            </a:r>
            <a:r>
              <a:rPr lang="en-GB" dirty="0" err="1" smtClean="0"/>
              <a:t>Rilling</a:t>
            </a:r>
            <a:r>
              <a:rPr lang="en-GB" dirty="0" smtClean="0"/>
              <a:t> et al. 2007)</a:t>
            </a:r>
          </a:p>
          <a:p>
            <a:pPr lvl="1"/>
            <a:r>
              <a:rPr lang="en-GB" dirty="0" smtClean="0"/>
              <a:t>Less cooperation overall (</a:t>
            </a:r>
            <a:r>
              <a:rPr lang="en-GB" dirty="0" err="1" smtClean="0"/>
              <a:t>Mokros</a:t>
            </a:r>
            <a:r>
              <a:rPr lang="en-GB" dirty="0" smtClean="0"/>
              <a:t> et al. 2008)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Dehumanisation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The mere belief that one is interacting with human/non-human affects decision making and reward mechanisms in the brain</a:t>
            </a:r>
          </a:p>
          <a:p>
            <a:r>
              <a:rPr lang="en-GB" dirty="0" smtClean="0"/>
              <a:t>Out-groups that are dehumanised don’t activate the same neural circuit (in medial prefrontal lobes) in the same way as thinking about other human groups (Harris &amp; Fiske, 2006)</a:t>
            </a:r>
          </a:p>
          <a:p>
            <a:r>
              <a:rPr lang="en-GB" dirty="0" smtClean="0"/>
              <a:t>Dehumanisation may be a cognitive necessity for abuses of power against out-groups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Empathy and how it can be studied by neuroscience</a:t>
            </a:r>
          </a:p>
          <a:p>
            <a:pPr lvl="1"/>
            <a:r>
              <a:rPr lang="en-GB" dirty="0" smtClean="0"/>
              <a:t>Control of empathy, e.g. as a function of power</a:t>
            </a:r>
          </a:p>
          <a:p>
            <a:r>
              <a:rPr lang="en-GB" dirty="0" smtClean="0"/>
              <a:t>Trust and cooperation and how it can be studied by neuroscience</a:t>
            </a:r>
          </a:p>
          <a:p>
            <a:pPr lvl="1"/>
            <a:r>
              <a:rPr lang="en-GB" dirty="0" smtClean="0"/>
              <a:t>How it is affected by beliefs about whether partner is human</a:t>
            </a:r>
          </a:p>
          <a:p>
            <a:pPr lvl="1"/>
            <a:r>
              <a:rPr lang="en-GB" dirty="0" smtClean="0"/>
              <a:t>Evidence from people high in </a:t>
            </a:r>
            <a:r>
              <a:rPr lang="en-GB" dirty="0" err="1" smtClean="0"/>
              <a:t>psychopathy</a:t>
            </a:r>
            <a:endParaRPr lang="en-GB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There is a tendency to share the feelings and thoughts of others (empathy)</a:t>
            </a:r>
          </a:p>
          <a:p>
            <a:pPr lvl="1"/>
            <a:r>
              <a:rPr lang="en-GB" dirty="0" smtClean="0"/>
              <a:t>However, this tendency is contextually embedded and power may reduce that tendency</a:t>
            </a:r>
          </a:p>
          <a:p>
            <a:r>
              <a:rPr lang="en-GB" dirty="0" smtClean="0"/>
              <a:t>Cooperation is, in itself rewarding, and cheating/non-cooperation elicits a negative emotional response</a:t>
            </a:r>
          </a:p>
          <a:p>
            <a:pPr lvl="1"/>
            <a:r>
              <a:rPr lang="en-GB" dirty="0" smtClean="0"/>
              <a:t>The ability to avoid such negative responses (due to emotional control) may lead to exploitation (and abuse of power)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/>
          <a:lstStyle/>
          <a:p>
            <a:r>
              <a:rPr lang="en-GB" dirty="0" smtClean="0"/>
              <a:t>Thanks!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129211"/>
          </a:xfrm>
        </p:spPr>
        <p:txBody>
          <a:bodyPr/>
          <a:lstStyle/>
          <a:p>
            <a:pPr algn="ctr">
              <a:buNone/>
            </a:pPr>
            <a:r>
              <a:rPr lang="en-GB" dirty="0" smtClean="0"/>
              <a:t>Email: </a:t>
            </a:r>
            <a:r>
              <a:rPr lang="en-GB" dirty="0" smtClean="0">
                <a:hlinkClick r:id="rId2"/>
              </a:rPr>
              <a:t>jamiew@sussex.ac.uk</a:t>
            </a:r>
            <a:endParaRPr lang="en-GB" dirty="0" smtClean="0"/>
          </a:p>
          <a:p>
            <a:pPr algn="ctr">
              <a:buNone/>
            </a:pPr>
            <a:r>
              <a:rPr lang="en-GB" dirty="0" smtClean="0"/>
              <a:t>Twitter: @</a:t>
            </a:r>
            <a:r>
              <a:rPr lang="en-GB" dirty="0" err="1" smtClean="0"/>
              <a:t>jamiewardsussex</a:t>
            </a:r>
            <a:endParaRPr lang="en-GB" dirty="0" smtClean="0"/>
          </a:p>
          <a:p>
            <a:pPr>
              <a:buNone/>
            </a:pPr>
            <a:endParaRPr lang="en-GB" dirty="0"/>
          </a:p>
        </p:txBody>
      </p:sp>
      <p:sp>
        <p:nvSpPr>
          <p:cNvPr id="19458" name="AutoShape 2" descr="data:image/jpeg;base64,/9j/4AAQSkZJRgABAQAAAQABAAD/2wCEAAkGBhQSERUUEhQWFRUVGBQUFxgYFRoUFxUYGBYVFxUVGBcYHSYfGBsjGRcVHy8gJycpLCwsFR4xNTAqNSYrLCkBCQoKDgwOGg8PGiwkHyQ1LC8vKjIsLDQsLCwsLCwpLCwsLCwsLCwsLCwsLCwsLCwsLCwsLCwsLCwsLCwsLCwsLP/AABEIAOEA4QMBIgACEQEDEQH/xAAcAAABBAMBAAAAAAAAAAAAAAAAAwQFBwECBgj/xABGEAACAQIDAwYJCwIFBAMAAAABAgADEQQSIQUxQQcTIlFhcQYjMjVygbGz0RQzQlJzg5GSobLBFTRDYoLh8BYkU6JEY/H/xAAbAQACAwEBAQAAAAAAAAAAAAAABAIDBQYBB//EADARAAEEAQMDAgUDBAMAAAAAAAEAAgMEEQUSIRMxQSIyFDNRgaEjcZE0QmHxJNHw/9oADAMBAAIRAxEAPwC8YQhBCJ5w5Yjba1f0aPukno+ed+VrBKdr1mbXo0LA7h4pOEsjdgq6GIyu2hc74K4pcjJcZi7MBuJBtYjrk/OXrYcMNRu3HcR3HhN8PXrOxpGqcoUNmt0yCbZc38zTit7W7XBZ2o6S6MmUO48qQ2ntBFq0MzDoVVduOVbEXNt28TpqdQMAVIIO4g3B9c5rD4RUFlFgd/EnvJ3xvVDYcNUoNlsMzIRem3Xp9E90xr8DrTt44KY0rUo6o6RHB8rq8RiVpqWdgqjeSbCchsrEqykA65nNjobMxINj2GSFDZ+cipWbnXsCL+Ql+Cru9e+LY3ZqVR0hqNzDRl7jHtP019cbyRk+FZa11j5QA3geU3mNlbVpU8dQZ3AVOdDNwUullzEbrmMqeCqPUek9U5UCklRlZw17Anhu4SXoYNEXIqgLxFt/f1+uQuzh7XQ4/wAFSk1JoxsGfKsZHBFwQQeINwfXGm1toU6NJmquqLYi5O823AbyewSvRjKuCUvh3slxek93p3Zgt11upub6aRN6LO/OVnNWp9Zty9iLuUd05iHSS5+S7j8puTWYxFkDkrnsC4yAcQNRxHqjiSuN2alTU6NwYaMPjGOztkGozio91ptlsoy5tL6nhOgFdz3bWrmi9jsuzhR61gKoN9ACpPAEnQE7pJXk8uEQJkCrl+rbT/eQG19m8wA1JrKzBcp6QF+Kn+I8+o6Fm7utbTNVY39Ej9kjjKoVGubXBA7dJaPgntCnVwlEU3DFKdNGAOqsqKCCN41lT08OAbnpN1n+OqLUXZHD0mam43Mpt6jwI7DOfuxi0MdsLpsPzv8AwrqJlW+Fm1KVTHsUcMvNpTzA9HMrMSobcd4iVXbmIxiWr1OgpKlEGQOR9J7anu3TU4ZSuXKMvVbSWadoz2fqOdyVz+o6gyQGID90lGm06oFNhfVhYDie4QrYVqZVab9FzlGYZimhOh9UkMJs9aeouWO9jqx+HdNKOm8uwfCz61IyHdnhdtyZYlXx2HKMGHjN32NTQ9Uu8Sg+TXBL/VsO40bx17aBhzFXyhx6/VL8EuuEl4z9Feyt8Pluc55WYQhE1YiEIQQiEIQQief+VjzpW9Gj7pZ6AnnvlbwTHalZ0azZaNwdVNqS/h3yyNpceFdBYbA/c7t2XKTGzz/3DfZr+4xoj1KlwOgASrG9zcbwPjFhs1ANAQd+a/Sv13kXSBpwpaleikYYm/ypyNNrfMVPRMZDaNWnZWAqFjlVr5deGb4iLps8sc1Y5zwXci9w495jMYMvtWJWovkdkdvqprDeQvor7BFJBph3pa0Dpxpt5J9E71P6RridtVKosvil1B1u5I0IB3Cab7bYm+vhRdpE5l2t5ypTDMPlNb0aPsaSE49cKBYrdWGoYHpX678ZJ4La9ZmFLIru18rXyjQXJYdg6t85yWQSPL+y0J9KmiAxz4T3b58Q3fT94kVvHOF8HVvmrnnn7R0F7FX+TG+K2C9K7Yc3Uamkx0/0Nw7jpK4bcYdt/KnLos4iDhjP0WIhsZhnr/aD9ojFHqVxe/N0zwB6bDtP0R3RU7LUWNO9NhuZd/r+sO+bMJLXB+FRDo80kRJ4z2U7IjwnPil+0T+Y3rbcqp4tkUudQ97KQN5K779kjqlMub1CXbt3DsA4S61cZsLB3Kzoqz60wdJxg9kpCNSjU9V6Sj6JOo7jJ3ZXg21VVescqMAwRTqwOozNw7hOcfhgySu6r3GWB+n3+iZ7GboN6b/xH8ksX4MUyAaXiXAsGUaHqDL9IfrIKua6uaJVQ4AYve65ToGA337Jr078cjdnkLnrmmTNkyBnKMYenR9M/taSEZJslLHP02O9m3+r6o7onUL0AWvzlMcCeko7DxHfHGybSSRwtGCq+vHhy7jk1850Pvfc1Ze08/cl1Ko21MO9Q5R42yLu1oVR0jxOs9ACI2Hh78hJPmbK7LfHCzCEIuoIhCEEIhCEEIlEcqPnKt6NL3ay95QfKrVttOtoPJo71B/w16xGqvv+yg+LqDauIwe+p9o8cWmee7F/Kvwhz3Yv5V+E9dS3EnKpdS3HOU3xHl0vtB7DJW8Zc92L+VfhDnz1L+UfCN14uk3CfrN6DNvdPZz+H3H0n/cZJ8+epfyj4Q57sX8q/CRsw9cAZwnGWNjt2ExjvYn93S7qn7DN+e7F/KPhAVuxfyr8IidO4I3K913cO30XZXmlU9E9x9k5H5Qez8o+EPlB7Pyj4RUaNg53/hWHUePas7K+ZTujuMhW7F/Kvwhz56l/Kvwm22PAAVTbm0AYTbanzyeg/tESj41exfyr8Ic72L+VfhFn1NxzlZFmHryF/ZRuI8lu4+ydzsk+IpfZ0/2CcxzvYv5V+Ez8oPUv5RFZtM6gxuTNB3whPnK7C85vaQ/7xvsk/c0Z/KD2flExz56l/KPhPK2mdB+/dlaEl7fj0p7Ge1/mKnomY589S/lHwhz3Yv5V+E1THkYUH3NzSMLteTXzjh/vPcVJesoDkvq32ph9B/jblA/wKsv4TOnZtdhYcUPRGM/5WYQhKFaiEIQQiEIQQiUByr+dK3o0fdLL/lAcq/nSt6NH3Sxqr71NndcjCEJpq5EIQniETEzCCE4pYFmQuNQHSnbiWcOVsP8AQ0f/APS1b5T8m6POZS46XRICZtGtqfo+lpwiuytrUaCJo7sKi12BUBQ1OnVFJB0ukC7gkm2gtYxX/qcFVfLkrJSrUgUFl6TB6basTcMal+8Souf4XiZYLwcq1aaVFyhalYYdbmxzkXva3k8L9cSxOyebpLUapTBdc6pdi5Gdkv5OXep3twk7/wBXUucBCMEWrh6qqLaZTVetxtq9Vrdloyxu20qYWnSFSqpRCpp82hRzzrvfnM2YaMOHCAc4915ymWC8HqtU0wmU84lWoNdAKeYMDpodBYccy9czgvB2rVZFXLepTNYXNujmKi+m9mAAHHMvXHOy/CPmcPkCnnFqq6twCZqb1FPaWop6i0cV/CpFeq9Cn5TUVpCoLinRpdJR0WHSzhT6oEvyvclRuz9gvVVSHpqXdqaIxYM7qFJUWUqD01GpGpm9PwddlTK9Mu9MVVpXYVGUgkWuuUtYHo5ryTp+FaI/QVhTatXqOuVbhK1OmrKjb1IIexBH0Y3obYoIaFUGo1WhSRFTIoQugYK5fNe1yDlC8LTzc9HK5+EIS5eohCEEIhCEELquS3zrh/vvcVZ6Dnnzkt864f773FWeg5m2/f8AZUv7ohCEVUEQhCCEQhCCESgOVfzpW9Gj7pZf8oDlX86VvRo+6WNVfeps7rk6dMsbAXMWOz6mnQOtres2H6xvJD6eH7qfvGmkVaSo8iEf5FcuAuUggqbkk3dVIbWx8oHS26Zr0aYzr0RluFILFiQQLNfTXXu9ovMplSoM3kgnj3f80mtSmVNiLEbwYvhq65WRr2YqbrqQVDW0O8an9IvVphKTCyt0lIbpagoxB3/8tBBKYTanTLEAak6CO6uFUVaq20UVSP8ASpI9kXw6oldUyXtpmuc2bKTfqtfhbdBGVFwkhSoUwEzZbMFZiWYMA31bC2g77zJp01NIZc2cdI3YHV2W62OmgvxhlG5RwE2dCpIOhBsew8Y+xLBESyrdXqDNr9Fl1329VppVphqeZQGNgXNznDE2Jte2Um2tjv64IymlKkWNlBJ6gL+ybVcOy+UCL7u318YspIoG30ns3cFDKL9RJY2/y9k3w2CU5TmzA5wRYrYhC3r/ANoIymaISbAEk7gBc/hMBeHqj/ZuHDBSb352mtwSNCGJt+AmAq0zTBXMWCuTcg9I6BbaDdv11hlG5MnQgkHeCQe8b5iSmKoqCWOUlqlXRiw0VraZeJ643oBRiFC9Jc6gXvqCRbq/5wgjKZwj6rlALZASXZQLtlGW1zvuScw42Ft0QxlMAqVFgyhrXvluSCL9Vx+Bgvcro+S3zrh/vvcVZ6Dnnzkt864f773FWeg5m2/f9lU/uiEIRVQRCEIIRCEIIRKA5V/Olb0aPull/wAoDlX86VvRo+6WNVfeps7rkYp8pa6nilgvZYlh36mJwmmrlutYjNr5QsfxDerUCKVsYWvcLc72tZj277X7bRxXJKeLylAozKAMym3SZha++/S9k1GAGbJm8YdLZejm+pmve99N1rzxRym1Kvlv0Va/1hf8NZu+MYhgbHNY7t1hYZbbrDSZOHVQM7HMQGAC3sCLjMSRvFjp1+qKvhgXsc3kobU6d96g3tf/APdYIyFodpNr5NyuVmy9Ii1rE93sgm0nFj0cwFg2XpWta1+7S++0UxWHKU8p3rWqKfUtOb0qCvRRbDOTUKn6xGW6HvG7tHbBHCarjDlAIVraAsLkX4Xvu36G++aNiGOX/ILDTqJPr1Md/JMyodQBTzNZbk+McCw4n/nCaVdnWUsCbZcwuuU6OFII4b73gjISL4slbGx1Zr21BbU2PVpD5WcpUBRcAEgakAg6nvA/CKUMFmCktYEVGJtuyWJ77zLYVBbM5GbVejey3sGax7DoL6QRkJChiSl7WIO8EXU23XB9sUGPYZcoVcpLCw4kWN73vpwm9bAZFJcm92UWW63U7ib6X9lprWw6pcFjnHALdQdNCSb+u0EZCz/UWFgAqgMHAC2GYbj1ma08cwC6KcvkkrcrrfT1667ovVwGrFrgZ3UZKdx0TYm1wAOzv6pirs8U/nHt0mSyrc9EKc2pGlmHbBHCR+XtrmCsCS1mF7E7yLbr6fhERUObMNDe4tpY7xaOXwIQtnbQNlBUXLaA3FyABYj8ZmngAQCS9mJC2p30BtmbXTW4sL7j2QRkLQ49tbqliblbaX+sNbg6ncYjWrFzc79B1AAaAAcAIV6JRmU71JB7wbTSC9wF1XJb51w/33uKs9Bzz5yW+dcP997irPQczbfv+yqf3RCEIqoIhCEEIhCEEIlAcq/nSt6NH3Sy/wCUByr+dK3o0fdLGqvvU2d1yMIQmmrk6p1qai6h8xUrrlyjMCpOmp37op8tTPzmVuc320yZ/rde/W3X2RjCeLzCctWRgM4cMFC3WxDWFlJvuO4HrtFnx6spDBh5B6JHSyoFs3ZpfsvGEII2p3jccHBsLXqPU3/WVBb/ANf1iTYjoIBcFCxv32It1WtEYQRgKQfagY6qQCgVspscwYtnXq1O7tMSTEoCw6ZVlym9s28EEcN4H6xpCGEbU8bGKAFVTYLUXU6nPbU9VuqajEIwXnFYlRl6JFmUE2BvqDra44fq1hBGE+XaA6bHNmcMCunN9K9u3S+ncIniK6PdiGDnfa2XN19Y67RrCCNqfPj1e+bOOm7rlIuMxuVIPt743rVwUCi+jObnf0soHr6P6xGEEYCe1Maj3DhrXDAra4OUKRY6EG0wMShAU84At8pUi5Um9mB0vcnUdcZwgjCCdYQhBerquS3zrh/vvcVZ6Dnnzkt864f773FWeg5m2/f9lS/uiEIRVQRCEIIRCEIIRKC5VVH9TrXv5NHh/wDUvbL9lBcqvnSt6NH3SyTZTGdwVUspjbuC5LKOs/gPjEqldAbFje193D8YpIrHfPf6B+6XxW3vdjAVcNp73YKkPlNP6x/D/eYbF0wLlj+H+8jYnifIbujpkOE7uU+KF9ddddw+Mz8n7/wHxi9HyV7h7BN4wBwnREEyVAWK3NxYnQaX3cYp8m7/AMB8Ynh/n6vdT9hjyUbymIqrXtycpnWUIMzEgC3AcSAOPWYZR1n8B8YbY+ZbvT96zEVnsujOAsnUXms8Nas5R1n8B8Zinla9ieibHQfGES2d5VX0x+0Qr2XSP2lINuPIPATjmR2/gPjNKgVbXJ1IUaDedw3xzGe091P7Sn7TH3cDKlHae54aR3S/yfv/AAHxh8n7/wAB8Y7hJYW30gkMLgDUBKAkAlTu3jeN8V/o1T6p/wDX4x74L/NP9tV9qyZnNTarLHI5oA4T0VJj2BxJ5XKYjAFCoYEZzlXdqbE239QMz/T26j+nxknt/wAvD/an3bzebenSm1Fveub1Ww6pN02fTypLkzwZXaeHJB053q/8FXtl9SleT7zjQ+89zUl1Sm83bIB/hVVp3Ts3ORCEIimkQhCCEQhCCESgeVnCVf6nWdLOMtG6biLU11U8e6X9KW5R/OFX0aXu1kH9kvYOGKr32kTpTU33EsLBT1HrPZGz4MnpFzn6+Hdbqjj/ABKv2tT2zaUF5B4W9RoQtjDsZJUe1Uroym/C2obu6puuFZvL0H1R/JiuK3p6Q9hjiMdd7m4WRqGYJNjUUMbUpaHxiD8y93XH9LEvW0oLYcXcWA7Av0jGEmfBz+3X0n/e00KT3Su2OPCSdfljiOEmdgFeklRuc4s2qv2FeA7t0a1tpmnpVRg/ADVX7VM6Gc/4U+VR76nsEfnhDW7mqGn6lO1+zOQVFYrEvV8s5V+qD+FzxMzRxzJ5XTXrHlDv65pAxB8LXDlaco63v5Th8ez/ADYsPrEftH8zSnTZDdGNzvzahu/q9Uxgfm17ovMjqOa70+Fr19OgbFjGchOsHjmqsKaUnaqdyDW/bm3Be0zq9n8nmdb4uoc30UpnKtM8GzfSYfhInwA/v/uantWWZENS1SfIjacKFfTYY3E4yq42tsKvhLs3jqI15xR00HW6DeO0SIWtUrfN9BD9MjpN2qvV2mWht3+2r/ZVP2NK52f81T9BP2iaOm35bEZDz2SOqyOqgBh7rTDUKlDWg9+LI5urnib/AESevdHdbwxRVtzb879Q6W7c263b2QnPbX/uD9mvtMYkqRyuBISNDUp2np5yFpjtoVazBqjkFTdQuip2jrO/UyQwPhIV0ri4+uo/cv8AIkTE8V5Dd00GDot9HCsnibPy/lWTyabUeptXD5Vy0/HeV5TeIq20+iL2Mv6efeS3zphvvfcVZ6CiDpXSnc5L1QAzACIQhIppEIQghEIQghEonlQx5/qVVKSF3y0rk6Il6a2LH+BL2lMcovnCr3UvdrGK8ImftKTuP2R5xlVpidkVqd30qBiWYKLEE77DiP1jP5Wtr37Lcb9Vt952cgsXSHyomwvzam9uOY6xmxpzMgt4UqOsytaY3YOOyjBgKlSzaJbVQRck9vVNedKnLUGU/wDqe4ybjTaqg0Xv9UmRfSYGenwqZLDp35f5TGlmqG1IX62Pkj18fVJPBVKmGXKw5ynqbqOkt9TdeI14R3h1ARQNNB7IpKYQYjub3Sb5QfTjj8rFTbdIKGDZr7lXVj2W3/jInH0KtezEKmW+VTqdd+Y8O6K0KYGIqkAbqfDrDXj2OOldK3ldFpmlw7BMeSfwuYclTZxlPbuPceM2oUXq6INOLHd6uuTG2kBom4vYr+9Y5AtunjGlxwSqr/8AxnbW+VCth3oixGZB9IDUekP5mPlANgvSJ3BdSfhJuY2DSAauQADnA3cMo0lLqDHPGD3UGaxLFEQRnCNiYfEYeoK65M4BXm2uQVNiQXG5u2dzsvwyoVQQ55ioouyVCFIHEq25h2ic7IrwipgpTuAfG0xqL7zrK72iwTNyOCPKWpaxP1dr+dxU5tzwzNdWpYVegwKtWcGxBFjkU6nTibTmKOKaiAtUXQAKKijQACwzDeO+P7QMsr6dFXZtYtqzALI9aQq7SUWCeMY6hV17iTuAjLGbGrOecumewGQbrcAG65IbBpALUsAPG1BoOoiwknEHyuDsDwuc4gcQ3+Vw7VbEhuiRvDaEfGLUNnvWGgyIfpEanuEndtUgXoEgHxhG7hkY2/SLTRr5mbkrZqtEzdxUtyWF12thldf/ADAOvkm2Hq6HqM9DiUTya+c6H3vuasvaKzxCN2AovhbEcN88ohCEpUEQhCCEQhCCESkOUnHKu06iuCmZaWVmFlfxa3CtuJB0tLvnAeGWCSrWqJVRXUhbhhceSPwPaNZW+78HiTGfC9FQWwYyceVVmKxa01zOwUfqewDiZz2I2kTV53m2yZQn+awJObL1TOIwSpXrKLkU6tSmmYlsqqxAAvN5qOtulaC3gd1ZU0RrWlz3clOqFdXF1II7P56o1xNQ1Q1OkM5IsTuVe9t0bNg1NWmLWDuFaxIzCx0Nu6dTRoqoAUAAcBGoszArIuxinJt7nwonDY0C1NwUcACx+lbS6ncYticWtMdI79AN5J6gBvMfYnCLUGVwCPZ2jqiXgts9BT5y13LVFzMcxAV2UAE7tAJnXv8AiN3d89l7p9QXpNoOPqormqqM1Z6TKjhRwZlCg6so3XvHdOsrDMpBHXOonH+Fmz0WpTyjLzmfOASA2UAi4GnGZ1XUS47XBdi5nwUOW8tCZbS2iHUpTGbUXbcosQbX4nSOcLtFX08lvqnf6uuMlW2gmlakGGo/2jrLbmuyuUs2TZfl4UnicYqbzqdyjVj3CabOxxolzVQqtRs2YdLLpazAbpjYuHXm1e13YXLHUn1mSE1m7nYcOE2zTWOjw490+WspXMCMtr3vpbrvILa20udAWkpcK6uW8lTlO5Sd8bYrCKKyqNFZWcrc5SwIF7buMdARO1eePQAsh1cVZPqQlcJtBamguGG9Tow9XEdsxjNopT8o3bgo1J+EZ46iCpJGoBIO4ggcDIugugPEgEneT657DadIMeVtw3TI3typbY+2lTMtUZczs4beozcDbd3zoGrKFzEjLvvfS3XecaRHGxsMrVGVtVUBgpJygk2vbdwiktfnISFiJvMikMdjDVKNSQstNi1/JzaFbKDv3/pF8LjVqbjqN6nRl7xHYEjttYdebZ7WdRcMNCPWJfC4wjAUal/pnZjhddyb4pf6rh0vdjz2g1t4iqder/eX5KC5K8MqbRw4UW+dv1nxFTeeMv2V2HFzsla9ppa8Z+iIQhF0qiEIQQiEIQQiV/4ZY5KVao9VgigLcsbDyR+PdLAnn7lZo5tqVcxLBVpZVJuq+LS5UbgSYpbgE7A0/VTZZ+Gy/GVxtbHo9eswJAqValRLgrmVmuCL9kUma1BXFmFx/wA3HhGlDBk1DTLtkChv8xubZc3VHIDnDAmaeqB/ocOVlsWoqUzqQjhmsCcosRc2nU0ayuoZSCDuI1EjaGHVBZQAOz/msaYujzStVpHIwBYgaq3eu6bMOYQc8pTUqTrR6meQpvE4paa5nIUdvsHWYn4LY9DT5snLUDO2VgVJDOzAgHfoRujfB7OGlRyalQgHM30b8FG4CL4vBJUFnF7bjuZe0HeJj35xaG3GAEhp04ov3DnPdT04/wALNoI1SnlObm8+cgEhcwAFyNOBmKjVWdqL1mZECnqZw1yA7DUgWjmnRVRlAAHVFKmnkHe4rrnv+Mi9PAKhla+o1E0rVgo1Nvae6L7T2eKampTOU6XX6JuQN3A6yOWjrc6nrP8AHVHBWduwVzMlF0T8OKmNh4lTSVQekosRuP4SRM5dqd9dxG4jQj1x5gg1a4qOWVDaw6ObS92I3zUZIRhuE/8AFCNnqHZb4vHIaysDdVVlLWOUEkEC/qjsGLrSAGWwt1W0/CRuMwhp2NNioZlUjygM3EA7onZqucd4WLI74h+exK3x1YBSDvYEADUnTgBIug2gHEAAg6EHunQ4TZ609Rqx3sdWPr4d0xjNmpU3izcGGjD18ZbDVdGM55WrDSMbe/KgyY62PUyOXYEI4CK5U5CwNyM2686bwJ8DaVZTWrk1MtR6YTcnQt0mA8q9926WC+DQpzZRSlrZbDLbqtumHc1dsb+m1ucd00NPM8Z3HGVXEYbYrDm2pjV3FlUC7H1CTfhH4LCg9IYeo1NKz82UtnCdFmvTJ1G61u2OdnbJp0R0Bqd7HV272k3aiwxhzfKRraJIZfUeAl+SzEq+0cPlN7c7ccR4iroRwl+CU54FbOpnadCrlAded6Q0JvRqCx69/GXGJcyx1xu+yevtc2QB30WYQhJpFEIQghEIQghEoLlV86VvRo+7WX7PPvK1gb7UrMjZWy0b8VbxSbxPRG6ThqXsAFmCuWiOFcfKGFxfmwN/HMdIlh0qVrgkIqkq2U3Ykb7dQj4bLp5cuUdd/pX682+8srxOa4PKZoafLnqlO402u1qFS/FSP9oiz1aZVARUznKpY2IJ+tbeJI4bYwBzVTzj9o6K+iv8zWGZQQ0K65cZXG1w5+idYZgUUjUZRu7hFYwqbLKktQbId5Q6029X0T2iRVXH1K2hPNrcghTdmINj0uAv1TGmqPjdgrFrwmy7Ef8ApOhVBxNaxB0p8eoNeO5CnApawFrbiNCO283TGVQRT6LFr5WOlram4G+MxO2gNK7CEGtGGO7DynG3GAotc2vl/csiAZN0dnC+ZzzjdbDQdgXcBGmL2Ja7UjbiVPknu6ozscPUkrIdI7fhR8ebCceM1HlfxN9l7ENZVqVDZDqFXefSMmK+xqbAALkK6Ky6EfEd8UNtrXDCxZ5WkbEjGO1XAFO5A8Yh103HWKGnWFQUroSQWD7uiDY3X627skjhdi01uWHOMd7Pr6gOAmiw9dvoSW9sLg5y1hG+J2a1EFqJ6IBJpsdLDfkbeO6RpZqwBc2U2IQdW8ZjxhJL0+COV0lWw203MfdWDyd11OGqAMCRXqkgG5AOWxt1GdVKaoqabB6TGm67mXT1EbiOwzoKHhviqqmiBTWoBdq2p6J0BFPdm39nZOJu6bI6QyNPf8LTMwrs/U7Dypzw1xCq+EDMAeeJsSAbc24v3XIF+2aTnRsxDmNS9Vn8p36TN6+HcIka1XCqWQ85SXUo51Uf5H/gyz4QhgaDkhIVtYi6hDhgFWJ4D/31H7z3VSW0JRfJutV9p4epVfdzpWmmiLehVFyd7nWXoJpxVn127X9zylrNtlqTdH2HH/v5WYQhLUuiEIQQiEIQQiURyo+cqvo0vdrL3lLeH3g1XxO1KpBFKjalep5Tt4tLhF4dVzJssR18ySHAUHwPnGxndV5sr/F+1f2x9J/HcnoRQcJUZXG9ahLrUPWTvVu0adgnK4/GPRbm6lJlq78p8mx3MGGhWe1tQgnHpPZdHCekwMf/ALW2K+co/ar7Gk3OPqKznM7G41GU5Qp7O3tkhhdvtT0rDMv1wNR6S8e8R6rdj3FpOFz2s0ZpndZg4+nldDOUwm4+nU/e063ZuwcRirM18PROoP8AjOOwbkFuJ17Irtbk7yjNhGII306jZlbrIY6qx39XdErurVjIIwe3nwp6NSmr5leOD/K5SJp8/S+8/bMVzUVzSNJlqr5StoFvuJPEdVt82TZV+kztn4FTYL3D4y+JpeQ5vZaVy9EwbM8qVmH3HuMjxjnpaVRmXg6j8Ay8DJHD7Hq1tal6NP6o+cYdp+iLcN8Yntxwty/+ERO64/T5RsH+3peiI/jersSpR1wxzKP8Jz+xt47jGNTbDNdKdMhxo2cZRTPUes9gmCxwl9nKwrGnzskxjul3/uk+yf8AcJIyA/p7E5zVfnODA2A7Au7L2RcbbamLV1PUHQXDHgCPon9J0NR4ij2v4S93S52APxkKQ2h81U9B/wBpnPYT5tPRX2CZxm0albQ+LT6oPSYf5j/EaJnp+T0l+qTqO4/xFbNlkj+PCb0iVlUkSHupCKbH/uKn2a/uMZ0ar1dKS2G4swsFPVbiY9p7Iy9JajCp9beD2Fd1uyLPG4cLQ1O9C5nSB5KnIx25/b1fRP8AEbHbZpi1ZDm3KU6SuezqPfGWJq1K3zhyp9RTv9JuPduizY3ZWRWpyTO9I4+qsfk6/v8AD/ee5qS6hPPfJRXqLtTDoWzoee8ryltQqka/SGn6z0II/akEjgR9FfFVfWyx/fOVmEIRVXIhCEEIhCEEInDeEv8Acv3J7BCEytV+SP3C0NP+b9ioyVnyg/3q/Yr7x4QmTpvznLWl/s/dc/EcZ5Ddx9kITeVsnsKuvB/NJ6C/tEXEITk3e4/upf2j7KtfCb+/rfZ0P2tGhhCfSNM/pWfZcJe+e9NdoeR/rp+8Sdn/AM/WEJk618wLf0D2vQd05T/5GI9MftExCLaT877Lan9zUvI3bvkL6ae0whN+X2uS1v5Dv2TaEITJC4UeE+2D823pv/EkYQj8ftVMvzCo7bG+l6Z/Y0ShCeDuV1mi/wBN9yuq5LvOuH++9xVnoQQhK5O69v8AzB+3/azCEJBIIhCEEL//2Q=="/>
          <p:cNvSpPr>
            <a:spLocks noChangeAspect="1" noChangeArrowheads="1"/>
          </p:cNvSpPr>
          <p:nvPr/>
        </p:nvSpPr>
        <p:spPr bwMode="auto">
          <a:xfrm>
            <a:off x="155575" y="-731838"/>
            <a:ext cx="1533525" cy="15335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460" name="AutoShape 4" descr="data:image/jpeg;base64,/9j/4AAQSkZJRgABAQAAAQABAAD/2wCEAAkGBhQSERUUEhQWFRUVGBQUFxgYFRoUFxUYGBYVFxUVGBcYHSYfGBsjGRcVHy8gJycpLCwsFR4xNTAqNSYrLCkBCQoKDgwOGg8PGiwkHyQ1LC8vKjIsLDQsLCwsLCwpLCwsLCwsLCwsLCwsLCwsLCwsLCwsLCwsLCwsLCwsLCwsLP/AABEIAOEA4QMBIgACEQEDEQH/xAAcAAABBAMBAAAAAAAAAAAAAAAAAwQFBwECBgj/xABGEAACAQIDAwYJCwIFBAMAAAABAgADEQQSIQUxQQcTIlFhcQYjMjVygbGz0RQzQlJzg5GSobLBFTRDYoLh8BYkU6JEY/H/xAAbAQACAwEBAQAAAAAAAAAAAAAABAIDBQYBB//EADARAAEEAQMDAgUDBAMAAAAAAAEAAgMEEQUSIRMxQSIyFDNRgaEjcZE0QmHxJNHw/9oADAMBAAIRAxEAPwC8YQhBCJ5w5Yjba1f0aPukno+ed+VrBKdr1mbXo0LA7h4pOEsjdgq6GIyu2hc74K4pcjJcZi7MBuJBtYjrk/OXrYcMNRu3HcR3HhN8PXrOxpGqcoUNmt0yCbZc38zTit7W7XBZ2o6S6MmUO48qQ2ntBFq0MzDoVVduOVbEXNt28TpqdQMAVIIO4g3B9c5rD4RUFlFgd/EnvJ3xvVDYcNUoNlsMzIRem3Xp9E90xr8DrTt44KY0rUo6o6RHB8rq8RiVpqWdgqjeSbCchsrEqykA65nNjobMxINj2GSFDZ+cipWbnXsCL+Ql+Cru9e+LY3ZqVR0hqNzDRl7jHtP019cbyRk+FZa11j5QA3geU3mNlbVpU8dQZ3AVOdDNwUullzEbrmMqeCqPUek9U5UCklRlZw17Anhu4SXoYNEXIqgLxFt/f1+uQuzh7XQ4/wAFSk1JoxsGfKsZHBFwQQeINwfXGm1toU6NJmquqLYi5O823AbyewSvRjKuCUvh3slxek93p3Zgt11upub6aRN6LO/OVnNWp9Zty9iLuUd05iHSS5+S7j8puTWYxFkDkrnsC4yAcQNRxHqjiSuN2alTU6NwYaMPjGOztkGozio91ptlsoy5tL6nhOgFdz3bWrmi9jsuzhR61gKoN9ACpPAEnQE7pJXk8uEQJkCrl+rbT/eQG19m8wA1JrKzBcp6QF+Kn+I8+o6Fm7utbTNVY39Ej9kjjKoVGubXBA7dJaPgntCnVwlEU3DFKdNGAOqsqKCCN41lT08OAbnpN1n+OqLUXZHD0mam43Mpt6jwI7DOfuxi0MdsLpsPzv8AwrqJlW+Fm1KVTHsUcMvNpTzA9HMrMSobcd4iVXbmIxiWr1OgpKlEGQOR9J7anu3TU4ZSuXKMvVbSWadoz2fqOdyVz+o6gyQGID90lGm06oFNhfVhYDie4QrYVqZVab9FzlGYZimhOh9UkMJs9aeouWO9jqx+HdNKOm8uwfCz61IyHdnhdtyZYlXx2HKMGHjN32NTQ9Uu8Sg+TXBL/VsO40bx17aBhzFXyhx6/VL8EuuEl4z9Feyt8Pluc55WYQhE1YiEIQQiEIQQief+VjzpW9Gj7pZ6AnnvlbwTHalZ0azZaNwdVNqS/h3yyNpceFdBYbA/c7t2XKTGzz/3DfZr+4xoj1KlwOgASrG9zcbwPjFhs1ANAQd+a/Sv13kXSBpwpaleikYYm/ypyNNrfMVPRMZDaNWnZWAqFjlVr5deGb4iLps8sc1Y5zwXci9w495jMYMvtWJWovkdkdvqprDeQvor7BFJBph3pa0Dpxpt5J9E71P6RridtVKosvil1B1u5I0IB3Cab7bYm+vhRdpE5l2t5ypTDMPlNb0aPsaSE49cKBYrdWGoYHpX678ZJ4La9ZmFLIru18rXyjQXJYdg6t85yWQSPL+y0J9KmiAxz4T3b58Q3fT94kVvHOF8HVvmrnnn7R0F7FX+TG+K2C9K7Yc3Uamkx0/0Nw7jpK4bcYdt/KnLos4iDhjP0WIhsZhnr/aD9ojFHqVxe/N0zwB6bDtP0R3RU7LUWNO9NhuZd/r+sO+bMJLXB+FRDo80kRJ4z2U7IjwnPil+0T+Y3rbcqp4tkUudQ97KQN5K779kjqlMub1CXbt3DsA4S61cZsLB3Kzoqz60wdJxg9kpCNSjU9V6Sj6JOo7jJ3ZXg21VVescqMAwRTqwOozNw7hOcfhgySu6r3GWB+n3+iZ7GboN6b/xH8ksX4MUyAaXiXAsGUaHqDL9IfrIKua6uaJVQ4AYve65ToGA337Jr078cjdnkLnrmmTNkyBnKMYenR9M/taSEZJslLHP02O9m3+r6o7onUL0AWvzlMcCeko7DxHfHGybSSRwtGCq+vHhy7jk1850Pvfc1Ze08/cl1Ko21MO9Q5R42yLu1oVR0jxOs9ACI2Hh78hJPmbK7LfHCzCEIuoIhCEEIhCEEIlEcqPnKt6NL3ay95QfKrVttOtoPJo71B/w16xGqvv+yg+LqDauIwe+p9o8cWmee7F/Kvwhz3Yv5V+E9dS3EnKpdS3HOU3xHl0vtB7DJW8Zc92L+VfhDnz1L+UfCN14uk3CfrN6DNvdPZz+H3H0n/cZJ8+epfyj4Q57sX8q/CRsw9cAZwnGWNjt2ExjvYn93S7qn7DN+e7F/KPhAVuxfyr8IidO4I3K913cO30XZXmlU9E9x9k5H5Qez8o+EPlB7Pyj4RUaNg53/hWHUePas7K+ZTujuMhW7F/Kvwhz56l/Kvwm22PAAVTbm0AYTbanzyeg/tESj41exfyr8Ic72L+VfhFn1NxzlZFmHryF/ZRuI8lu4+ydzsk+IpfZ0/2CcxzvYv5V+Ez8oPUv5RFZtM6gxuTNB3whPnK7C85vaQ/7xvsk/c0Z/KD2flExz56l/KPhPK2mdB+/dlaEl7fj0p7Ge1/mKnomY589S/lHwhz3Yv5V+E1THkYUH3NzSMLteTXzjh/vPcVJesoDkvq32ph9B/jblA/wKsv4TOnZtdhYcUPRGM/5WYQhKFaiEIQQiEIQQiUByr+dK3o0fdLL/lAcq/nSt6NH3Sxqr71NndcjCEJpq5EIQniETEzCCE4pYFmQuNQHSnbiWcOVsP8AQ0f/APS1b5T8m6POZS46XRICZtGtqfo+lpwiuytrUaCJo7sKi12BUBQ1OnVFJB0ukC7gkm2gtYxX/qcFVfLkrJSrUgUFl6TB6basTcMal+8Souf4XiZYLwcq1aaVFyhalYYdbmxzkXva3k8L9cSxOyebpLUapTBdc6pdi5Gdkv5OXep3twk7/wBXUucBCMEWrh6qqLaZTVetxtq9Vrdloyxu20qYWnSFSqpRCpp82hRzzrvfnM2YaMOHCAc4915ymWC8HqtU0wmU84lWoNdAKeYMDpodBYccy9czgvB2rVZFXLepTNYXNujmKi+m9mAAHHMvXHOy/CPmcPkCnnFqq6twCZqb1FPaWop6i0cV/CpFeq9Cn5TUVpCoLinRpdJR0WHSzhT6oEvyvclRuz9gvVVSHpqXdqaIxYM7qFJUWUqD01GpGpm9PwddlTK9Mu9MVVpXYVGUgkWuuUtYHo5ryTp+FaI/QVhTatXqOuVbhK1OmrKjb1IIexBH0Y3obYoIaFUGo1WhSRFTIoQugYK5fNe1yDlC8LTzc9HK5+EIS5eohCEEIhCEELquS3zrh/vvcVZ6Dnnzkt864f773FWeg5m2/f8AZUv7ohCEVUEQhCCEQhCCESgOVfzpW9Gj7pZf8oDlX86VvRo+6WNVfeps7rk6dMsbAXMWOz6mnQOtres2H6xvJD6eH7qfvGmkVaSo8iEf5FcuAuUggqbkk3dVIbWx8oHS26Zr0aYzr0RluFILFiQQLNfTXXu9ovMplSoM3kgnj3f80mtSmVNiLEbwYvhq65WRr2YqbrqQVDW0O8an9IvVphKTCyt0lIbpagoxB3/8tBBKYTanTLEAak6CO6uFUVaq20UVSP8ASpI9kXw6oldUyXtpmuc2bKTfqtfhbdBGVFwkhSoUwEzZbMFZiWYMA31bC2g77zJp01NIZc2cdI3YHV2W62OmgvxhlG5RwE2dCpIOhBsew8Y+xLBESyrdXqDNr9Fl1329VppVphqeZQGNgXNznDE2Jte2Um2tjv64IymlKkWNlBJ6gL+ybVcOy+UCL7u318YspIoG30ns3cFDKL9RJY2/y9k3w2CU5TmzA5wRYrYhC3r/ANoIymaISbAEk7gBc/hMBeHqj/ZuHDBSb352mtwSNCGJt+AmAq0zTBXMWCuTcg9I6BbaDdv11hlG5MnQgkHeCQe8b5iSmKoqCWOUlqlXRiw0VraZeJ643oBRiFC9Jc6gXvqCRbq/5wgjKZwj6rlALZASXZQLtlGW1zvuScw42Ft0QxlMAqVFgyhrXvluSCL9Vx+Bgvcro+S3zrh/vvcVZ6Dnnzkt864f773FWeg5m2/f9lU/uiEIRVQRCEIIRCEIIRKA5V/Olb0aPull/wAoDlX86VvRo+6WNVfeps7rkYp8pa6nilgvZYlh36mJwmmrlutYjNr5QsfxDerUCKVsYWvcLc72tZj277X7bRxXJKeLylAozKAMym3SZha++/S9k1GAGbJm8YdLZejm+pmve99N1rzxRym1Kvlv0Va/1hf8NZu+MYhgbHNY7t1hYZbbrDSZOHVQM7HMQGAC3sCLjMSRvFjp1+qKvhgXsc3kobU6d96g3tf/APdYIyFodpNr5NyuVmy9Ii1rE93sgm0nFj0cwFg2XpWta1+7S++0UxWHKU8p3rWqKfUtOb0qCvRRbDOTUKn6xGW6HvG7tHbBHCarjDlAIVraAsLkX4Xvu36G++aNiGOX/ILDTqJPr1Md/JMyodQBTzNZbk+McCw4n/nCaVdnWUsCbZcwuuU6OFII4b73gjISL4slbGx1Zr21BbU2PVpD5WcpUBRcAEgakAg6nvA/CKUMFmCktYEVGJtuyWJ77zLYVBbM5GbVejey3sGax7DoL6QRkJChiSl7WIO8EXU23XB9sUGPYZcoVcpLCw4kWN73vpwm9bAZFJcm92UWW63U7ib6X9lprWw6pcFjnHALdQdNCSb+u0EZCz/UWFgAqgMHAC2GYbj1ma08cwC6KcvkkrcrrfT1667ovVwGrFrgZ3UZKdx0TYm1wAOzv6pirs8U/nHt0mSyrc9EKc2pGlmHbBHCR+XtrmCsCS1mF7E7yLbr6fhERUObMNDe4tpY7xaOXwIQtnbQNlBUXLaA3FyABYj8ZmngAQCS9mJC2p30BtmbXTW4sL7j2QRkLQ49tbqliblbaX+sNbg6ncYjWrFzc79B1AAaAAcAIV6JRmU71JB7wbTSC9wF1XJb51w/33uKs9Bzz5yW+dcP997irPQczbfv+yqf3RCEIqoIhCEEIhCEEIlAcq/nSt6NH3Sy/wCUByr+dK3o0fdLGqvvU2d1yMIQmmrk6p1qai6h8xUrrlyjMCpOmp37op8tTPzmVuc320yZ/rde/W3X2RjCeLzCctWRgM4cMFC3WxDWFlJvuO4HrtFnx6spDBh5B6JHSyoFs3ZpfsvGEII2p3jccHBsLXqPU3/WVBb/ANf1iTYjoIBcFCxv32It1WtEYQRgKQfagY6qQCgVspscwYtnXq1O7tMSTEoCw6ZVlym9s28EEcN4H6xpCGEbU8bGKAFVTYLUXU6nPbU9VuqajEIwXnFYlRl6JFmUE2BvqDra44fq1hBGE+XaA6bHNmcMCunN9K9u3S+ncIniK6PdiGDnfa2XN19Y67RrCCNqfPj1e+bOOm7rlIuMxuVIPt743rVwUCi+jObnf0soHr6P6xGEEYCe1Maj3DhrXDAra4OUKRY6EG0wMShAU84At8pUi5Um9mB0vcnUdcZwgjCCdYQhBerquS3zrh/vvcVZ6Dnnzkt864f773FWeg5m2/f9lS/uiEIRVQRCEIIRCEIIRKC5VVH9TrXv5NHh/wDUvbL9lBcqvnSt6NH3SyTZTGdwVUspjbuC5LKOs/gPjEqldAbFje193D8YpIrHfPf6B+6XxW3vdjAVcNp73YKkPlNP6x/D/eYbF0wLlj+H+8jYnifIbujpkOE7uU+KF9ddddw+Mz8n7/wHxi9HyV7h7BN4wBwnREEyVAWK3NxYnQaX3cYp8m7/AMB8Ynh/n6vdT9hjyUbymIqrXtycpnWUIMzEgC3AcSAOPWYZR1n8B8YbY+ZbvT96zEVnsujOAsnUXms8Nas5R1n8B8Zinla9ieibHQfGES2d5VX0x+0Qr2XSP2lINuPIPATjmR2/gPjNKgVbXJ1IUaDedw3xzGe091P7Sn7TH3cDKlHae54aR3S/yfv/AAHxh8n7/wAB8Y7hJYW30gkMLgDUBKAkAlTu3jeN8V/o1T6p/wDX4x74L/NP9tV9qyZnNTarLHI5oA4T0VJj2BxJ5XKYjAFCoYEZzlXdqbE239QMz/T26j+nxknt/wAvD/an3bzebenSm1Fveub1Ww6pN02fTypLkzwZXaeHJB053q/8FXtl9SleT7zjQ+89zUl1Sm83bIB/hVVp3Ts3ORCEIimkQhCCEQhCCESgeVnCVf6nWdLOMtG6biLU11U8e6X9KW5R/OFX0aXu1kH9kvYOGKr32kTpTU33EsLBT1HrPZGz4MnpFzn6+Hdbqjj/ABKv2tT2zaUF5B4W9RoQtjDsZJUe1Uroym/C2obu6puuFZvL0H1R/JiuK3p6Q9hjiMdd7m4WRqGYJNjUUMbUpaHxiD8y93XH9LEvW0oLYcXcWA7Av0jGEmfBz+3X0n/e00KT3Su2OPCSdfljiOEmdgFeklRuc4s2qv2FeA7t0a1tpmnpVRg/ADVX7VM6Gc/4U+VR76nsEfnhDW7mqGn6lO1+zOQVFYrEvV8s5V+qD+FzxMzRxzJ5XTXrHlDv65pAxB8LXDlaco63v5Th8ez/ADYsPrEftH8zSnTZDdGNzvzahu/q9Uxgfm17ovMjqOa70+Fr19OgbFjGchOsHjmqsKaUnaqdyDW/bm3Be0zq9n8nmdb4uoc30UpnKtM8GzfSYfhInwA/v/uantWWZENS1SfIjacKFfTYY3E4yq42tsKvhLs3jqI15xR00HW6DeO0SIWtUrfN9BD9MjpN2qvV2mWht3+2r/ZVP2NK52f81T9BP2iaOm35bEZDz2SOqyOqgBh7rTDUKlDWg9+LI5urnib/AESevdHdbwxRVtzb879Q6W7c263b2QnPbX/uD9mvtMYkqRyuBISNDUp2np5yFpjtoVazBqjkFTdQuip2jrO/UyQwPhIV0ri4+uo/cv8AIkTE8V5Dd00GDot9HCsnibPy/lWTyabUeptXD5Vy0/HeV5TeIq20+iL2Mv6efeS3zphvvfcVZ6CiDpXSnc5L1QAzACIQhIppEIQghEIQghEonlQx5/qVVKSF3y0rk6Il6a2LH+BL2lMcovnCr3UvdrGK8ImftKTuP2R5xlVpidkVqd30qBiWYKLEE77DiP1jP5Wtr37Lcb9Vt952cgsXSHyomwvzam9uOY6xmxpzMgt4UqOsytaY3YOOyjBgKlSzaJbVQRck9vVNedKnLUGU/wDqe4ybjTaqg0Xv9UmRfSYGenwqZLDp35f5TGlmqG1IX62Pkj18fVJPBVKmGXKw5ynqbqOkt9TdeI14R3h1ARQNNB7IpKYQYjub3Sb5QfTjj8rFTbdIKGDZr7lXVj2W3/jInH0KtezEKmW+VTqdd+Y8O6K0KYGIqkAbqfDrDXj2OOldK3ldFpmlw7BMeSfwuYclTZxlPbuPceM2oUXq6INOLHd6uuTG2kBom4vYr+9Y5AtunjGlxwSqr/8AxnbW+VCth3oixGZB9IDUekP5mPlANgvSJ3BdSfhJuY2DSAauQADnA3cMo0lLqDHPGD3UGaxLFEQRnCNiYfEYeoK65M4BXm2uQVNiQXG5u2dzsvwyoVQQ55ioouyVCFIHEq25h2ic7IrwipgpTuAfG0xqL7zrK72iwTNyOCPKWpaxP1dr+dxU5tzwzNdWpYVegwKtWcGxBFjkU6nTibTmKOKaiAtUXQAKKijQACwzDeO+P7QMsr6dFXZtYtqzALI9aQq7SUWCeMY6hV17iTuAjLGbGrOecumewGQbrcAG65IbBpALUsAPG1BoOoiwknEHyuDsDwuc4gcQ3+Vw7VbEhuiRvDaEfGLUNnvWGgyIfpEanuEndtUgXoEgHxhG7hkY2/SLTRr5mbkrZqtEzdxUtyWF12thldf/ADAOvkm2Hq6HqM9DiUTya+c6H3vuasvaKzxCN2AovhbEcN88ohCEpUEQhCCEQhCCESkOUnHKu06iuCmZaWVmFlfxa3CtuJB0tLvnAeGWCSrWqJVRXUhbhhceSPwPaNZW+78HiTGfC9FQWwYyceVVmKxa01zOwUfqewDiZz2I2kTV53m2yZQn+awJObL1TOIwSpXrKLkU6tSmmYlsqqxAAvN5qOtulaC3gd1ZU0RrWlz3clOqFdXF1II7P56o1xNQ1Q1OkM5IsTuVe9t0bNg1NWmLWDuFaxIzCx0Nu6dTRoqoAUAAcBGoszArIuxinJt7nwonDY0C1NwUcACx+lbS6ncYticWtMdI79AN5J6gBvMfYnCLUGVwCPZ2jqiXgts9BT5y13LVFzMcxAV2UAE7tAJnXv8AiN3d89l7p9QXpNoOPqormqqM1Z6TKjhRwZlCg6so3XvHdOsrDMpBHXOonH+Fmz0WpTyjLzmfOASA2UAi4GnGZ1XUS47XBdi5nwUOW8tCZbS2iHUpTGbUXbcosQbX4nSOcLtFX08lvqnf6uuMlW2gmlakGGo/2jrLbmuyuUs2TZfl4UnicYqbzqdyjVj3CabOxxolzVQqtRs2YdLLpazAbpjYuHXm1e13YXLHUn1mSE1m7nYcOE2zTWOjw490+WspXMCMtr3vpbrvILa20udAWkpcK6uW8lTlO5Sd8bYrCKKyqNFZWcrc5SwIF7buMdARO1eePQAsh1cVZPqQlcJtBamguGG9Tow9XEdsxjNopT8o3bgo1J+EZ46iCpJGoBIO4ggcDIugugPEgEneT657DadIMeVtw3TI3typbY+2lTMtUZczs4beozcDbd3zoGrKFzEjLvvfS3XecaRHGxsMrVGVtVUBgpJygk2vbdwiktfnISFiJvMikMdjDVKNSQstNi1/JzaFbKDv3/pF8LjVqbjqN6nRl7xHYEjttYdebZ7WdRcMNCPWJfC4wjAUal/pnZjhddyb4pf6rh0vdjz2g1t4iqder/eX5KC5K8MqbRw4UW+dv1nxFTeeMv2V2HFzsla9ppa8Z+iIQhF0qiEIQQiEIQQiV/4ZY5KVao9VgigLcsbDyR+PdLAnn7lZo5tqVcxLBVpZVJuq+LS5UbgSYpbgE7A0/VTZZ+Gy/GVxtbHo9eswJAqValRLgrmVmuCL9kUma1BXFmFx/wA3HhGlDBk1DTLtkChv8xubZc3VHIDnDAmaeqB/ocOVlsWoqUzqQjhmsCcosRc2nU0ayuoZSCDuI1EjaGHVBZQAOz/msaYujzStVpHIwBYgaq3eu6bMOYQc8pTUqTrR6meQpvE4paa5nIUdvsHWYn4LY9DT5snLUDO2VgVJDOzAgHfoRujfB7OGlRyalQgHM30b8FG4CL4vBJUFnF7bjuZe0HeJj35xaG3GAEhp04ov3DnPdT04/wALNoI1SnlObm8+cgEhcwAFyNOBmKjVWdqL1mZECnqZw1yA7DUgWjmnRVRlAAHVFKmnkHe4rrnv+Mi9PAKhla+o1E0rVgo1Nvae6L7T2eKampTOU6XX6JuQN3A6yOWjrc6nrP8AHVHBWduwVzMlF0T8OKmNh4lTSVQekosRuP4SRM5dqd9dxG4jQj1x5gg1a4qOWVDaw6ObS92I3zUZIRhuE/8AFCNnqHZb4vHIaysDdVVlLWOUEkEC/qjsGLrSAGWwt1W0/CRuMwhp2NNioZlUjygM3EA7onZqucd4WLI74h+exK3x1YBSDvYEADUnTgBIug2gHEAAg6EHunQ4TZ609Rqx3sdWPr4d0xjNmpU3izcGGjD18ZbDVdGM55WrDSMbe/KgyY62PUyOXYEI4CK5U5CwNyM2686bwJ8DaVZTWrk1MtR6YTcnQt0mA8q9926WC+DQpzZRSlrZbDLbqtumHc1dsb+m1ucd00NPM8Z3HGVXEYbYrDm2pjV3FlUC7H1CTfhH4LCg9IYeo1NKz82UtnCdFmvTJ1G61u2OdnbJp0R0Bqd7HV272k3aiwxhzfKRraJIZfUeAl+SzEq+0cPlN7c7ccR4iroRwl+CU54FbOpnadCrlAded6Q0JvRqCx69/GXGJcyx1xu+yevtc2QB30WYQhJpFEIQghEIQghEoLlV86VvRo+7WX7PPvK1gb7UrMjZWy0b8VbxSbxPRG6ThqXsAFmCuWiOFcfKGFxfmwN/HMdIlh0qVrgkIqkq2U3Ykb7dQj4bLp5cuUdd/pX682+8srxOa4PKZoafLnqlO402u1qFS/FSP9oiz1aZVARUznKpY2IJ+tbeJI4bYwBzVTzj9o6K+iv8zWGZQQ0K65cZXG1w5+idYZgUUjUZRu7hFYwqbLKktQbId5Q6029X0T2iRVXH1K2hPNrcghTdmINj0uAv1TGmqPjdgrFrwmy7Ef8ApOhVBxNaxB0p8eoNeO5CnApawFrbiNCO283TGVQRT6LFr5WOlram4G+MxO2gNK7CEGtGGO7DynG3GAotc2vl/csiAZN0dnC+ZzzjdbDQdgXcBGmL2Ja7UjbiVPknu6ozscPUkrIdI7fhR8ebCceM1HlfxN9l7ENZVqVDZDqFXefSMmK+xqbAALkK6Ky6EfEd8UNtrXDCxZ5WkbEjGO1XAFO5A8Yh103HWKGnWFQUroSQWD7uiDY3X627skjhdi01uWHOMd7Pr6gOAmiw9dvoSW9sLg5y1hG+J2a1EFqJ6IBJpsdLDfkbeO6RpZqwBc2U2IQdW8ZjxhJL0+COV0lWw203MfdWDyd11OGqAMCRXqkgG5AOWxt1GdVKaoqabB6TGm67mXT1EbiOwzoKHhviqqmiBTWoBdq2p6J0BFPdm39nZOJu6bI6QyNPf8LTMwrs/U7Dypzw1xCq+EDMAeeJsSAbc24v3XIF+2aTnRsxDmNS9Vn8p36TN6+HcIka1XCqWQ85SXUo51Uf5H/gyz4QhgaDkhIVtYi6hDhgFWJ4D/31H7z3VSW0JRfJutV9p4epVfdzpWmmiLehVFyd7nWXoJpxVn127X9zylrNtlqTdH2HH/v5WYQhLUuiEIQQiEIQQiURyo+cqvo0vdrL3lLeH3g1XxO1KpBFKjalep5Tt4tLhF4dVzJssR18ySHAUHwPnGxndV5sr/F+1f2x9J/HcnoRQcJUZXG9ahLrUPWTvVu0adgnK4/GPRbm6lJlq78p8mx3MGGhWe1tQgnHpPZdHCekwMf/ALW2K+co/ar7Gk3OPqKznM7G41GU5Qp7O3tkhhdvtT0rDMv1wNR6S8e8R6rdj3FpOFz2s0ZpndZg4+nldDOUwm4+nU/e063ZuwcRirM18PROoP8AjOOwbkFuJ17Irtbk7yjNhGII306jZlbrIY6qx39XdErurVjIIwe3nwp6NSmr5leOD/K5SJp8/S+8/bMVzUVzSNJlqr5StoFvuJPEdVt82TZV+kztn4FTYL3D4y+JpeQ5vZaVy9EwbM8qVmH3HuMjxjnpaVRmXg6j8Ay8DJHD7Hq1tal6NP6o+cYdp+iLcN8Yntxwty/+ERO64/T5RsH+3peiI/jersSpR1wxzKP8Jz+xt47jGNTbDNdKdMhxo2cZRTPUes9gmCxwl9nKwrGnzskxjul3/uk+yf8AcJIyA/p7E5zVfnODA2A7Au7L2RcbbamLV1PUHQXDHgCPon9J0NR4ij2v4S93S52APxkKQ2h81U9B/wBpnPYT5tPRX2CZxm0albQ+LT6oPSYf5j/EaJnp+T0l+qTqO4/xFbNlkj+PCb0iVlUkSHupCKbH/uKn2a/uMZ0ar1dKS2G4swsFPVbiY9p7Iy9JajCp9beD2Fd1uyLPG4cLQ1O9C5nSB5KnIx25/b1fRP8AEbHbZpi1ZDm3KU6SuezqPfGWJq1K3zhyp9RTv9JuPduizY3ZWRWpyTO9I4+qsfk6/v8AD/ee5qS6hPPfJRXqLtTDoWzoee8ryltQqka/SGn6z0II/akEjgR9FfFVfWyx/fOVmEIRVXIhCEEIhCEEInDeEv8Acv3J7BCEytV+SP3C0NP+b9ioyVnyg/3q/Yr7x4QmTpvznLWl/s/dc/EcZ5Ddx9kITeVsnsKuvB/NJ6C/tEXEITk3e4/upf2j7KtfCb+/rfZ0P2tGhhCfSNM/pWfZcJe+e9NdoeR/rp+8Sdn/AM/WEJk618wLf0D2vQd05T/5GI9MftExCLaT877Lan9zUvI3bvkL6ae0whN+X2uS1v5Dv2TaEITJC4UeE+2D823pv/EkYQj8ftVMvzCo7bG+l6Z/Y0ShCeDuV1mi/wBN9yuq5LvOuH++9xVnoQQhK5O69v8AzB+3/azCEJBIIhCEEL//2Q=="/>
          <p:cNvSpPr>
            <a:spLocks noChangeAspect="1" noChangeArrowheads="1"/>
          </p:cNvSpPr>
          <p:nvPr/>
        </p:nvSpPr>
        <p:spPr bwMode="auto">
          <a:xfrm>
            <a:off x="155575" y="-731838"/>
            <a:ext cx="1533525" cy="15335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9462" name="Picture 6" descr="http://ecx.images-amazon.com/images/I/51IIIWGwo6L._SL500_AA300_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3573016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Empathy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Sharing of feelings and thoughts from one person to the next</a:t>
            </a:r>
          </a:p>
          <a:p>
            <a:r>
              <a:rPr lang="en-GB" sz="2400" dirty="0" smtClean="0"/>
              <a:t>Neuroscience approach: the idea of </a:t>
            </a:r>
            <a:r>
              <a:rPr lang="en-GB" sz="2400" u="sng" dirty="0" smtClean="0"/>
              <a:t>simulation</a:t>
            </a:r>
            <a:endParaRPr lang="en-GB" sz="24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2267744" y="2924944"/>
            <a:ext cx="974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SEE pain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788024" y="2924944"/>
            <a:ext cx="23475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Activity in ‘pain matrix’</a:t>
            </a:r>
          </a:p>
          <a:p>
            <a:pPr algn="ctr"/>
            <a:r>
              <a:rPr lang="en-GB" dirty="0" smtClean="0"/>
              <a:t>of observer</a:t>
            </a:r>
            <a:endParaRPr lang="en-GB" dirty="0"/>
          </a:p>
        </p:txBody>
      </p:sp>
      <p:sp>
        <p:nvSpPr>
          <p:cNvPr id="7" name="Right Arrow 6"/>
          <p:cNvSpPr/>
          <p:nvPr/>
        </p:nvSpPr>
        <p:spPr>
          <a:xfrm>
            <a:off x="3707904" y="4365104"/>
            <a:ext cx="1287178" cy="5929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http://4.bp.blogspot.com/-OoLMCaFJeFg/TYpbxgRto-I/AAAAAAAAAX4/auIUFlMYM_A/s1600/ouch_11284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3501008"/>
            <a:ext cx="1914248" cy="2254028"/>
          </a:xfrm>
          <a:prstGeom prst="rect">
            <a:avLst/>
          </a:prstGeom>
          <a:noFill/>
        </p:spPr>
      </p:pic>
      <p:pic>
        <p:nvPicPr>
          <p:cNvPr id="1032" name="Picture 8" descr="http://www.uke.de/institute/systemische-neurowissenschaften/images_content/institut-systemische-neurowissenschaften/pain_matrix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3645024"/>
            <a:ext cx="2016224" cy="21149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rlv.zcache.com/motor_cortex_postcard-p239555937438057982envli_4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3284984"/>
            <a:ext cx="2195736" cy="219573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Empathy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Sharing of feelings and thoughts from one person to the next</a:t>
            </a:r>
          </a:p>
          <a:p>
            <a:r>
              <a:rPr lang="en-GB" sz="2400" dirty="0" smtClean="0"/>
              <a:t>Neuroscience approach: the idea of </a:t>
            </a:r>
            <a:r>
              <a:rPr lang="en-GB" sz="2400" u="sng" dirty="0" smtClean="0"/>
              <a:t>simulation</a:t>
            </a:r>
            <a:endParaRPr lang="en-GB" sz="2400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827584" y="2852936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SEE action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3635896" y="2852936"/>
            <a:ext cx="2448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Activity in motor syste</a:t>
            </a:r>
            <a:r>
              <a:rPr lang="en-GB" dirty="0"/>
              <a:t>m</a:t>
            </a:r>
            <a:endParaRPr lang="en-GB" dirty="0" smtClean="0"/>
          </a:p>
          <a:p>
            <a:pPr algn="ctr"/>
            <a:r>
              <a:rPr lang="en-GB" dirty="0" smtClean="0"/>
              <a:t>of observer</a:t>
            </a:r>
            <a:endParaRPr lang="en-GB" dirty="0"/>
          </a:p>
        </p:txBody>
      </p:sp>
      <p:sp>
        <p:nvSpPr>
          <p:cNvPr id="11" name="Right Arrow 10"/>
          <p:cNvSpPr/>
          <p:nvPr/>
        </p:nvSpPr>
        <p:spPr>
          <a:xfrm>
            <a:off x="2722806" y="4045603"/>
            <a:ext cx="1129113" cy="5929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8" name="Picture 4" descr="http://www.adoptionblogs.com/media/AdoptingaSibling/gestur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356992"/>
            <a:ext cx="2268544" cy="2232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rlv.zcache.com/motor_cortex_postcard-p239555937438057982envli_4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3284984"/>
            <a:ext cx="2195736" cy="219573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Empathy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Sharing of feelings and thoughts from one person to the next</a:t>
            </a:r>
          </a:p>
          <a:p>
            <a:r>
              <a:rPr lang="en-GB" sz="2400" dirty="0" smtClean="0"/>
              <a:t>Neuroscience approach: the idea of </a:t>
            </a:r>
            <a:r>
              <a:rPr lang="en-GB" sz="2400" u="sng" dirty="0" smtClean="0"/>
              <a:t>simulation</a:t>
            </a:r>
            <a:endParaRPr lang="en-GB" sz="2400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827584" y="2852936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SEE action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3635896" y="2852936"/>
            <a:ext cx="2448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Activity in motor syste</a:t>
            </a:r>
            <a:r>
              <a:rPr lang="en-GB" dirty="0"/>
              <a:t>m</a:t>
            </a:r>
            <a:endParaRPr lang="en-GB" dirty="0" smtClean="0"/>
          </a:p>
          <a:p>
            <a:pPr algn="ctr"/>
            <a:r>
              <a:rPr lang="en-GB" dirty="0" smtClean="0"/>
              <a:t>of observer</a:t>
            </a:r>
            <a:endParaRPr lang="en-GB" dirty="0"/>
          </a:p>
        </p:txBody>
      </p:sp>
      <p:sp>
        <p:nvSpPr>
          <p:cNvPr id="11" name="Right Arrow 10"/>
          <p:cNvSpPr/>
          <p:nvPr/>
        </p:nvSpPr>
        <p:spPr>
          <a:xfrm>
            <a:off x="2722806" y="4045603"/>
            <a:ext cx="1129113" cy="5929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8" name="Picture 4" descr="http://www.adoptionblogs.com/media/AdoptingaSibling/gestur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356992"/>
            <a:ext cx="2268544" cy="2232248"/>
          </a:xfrm>
          <a:prstGeom prst="rect">
            <a:avLst/>
          </a:prstGeom>
          <a:noFill/>
        </p:spPr>
      </p:pic>
      <p:sp>
        <p:nvSpPr>
          <p:cNvPr id="9" name="Right Arrow 8"/>
          <p:cNvSpPr/>
          <p:nvPr/>
        </p:nvSpPr>
        <p:spPr>
          <a:xfrm>
            <a:off x="5940152" y="4077072"/>
            <a:ext cx="1129113" cy="5929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6386" name="Picture 2" descr="https://encrypted-tbn0.gstatic.com/images?q=tbn:ANd9GcSdoSYLoDT5qXNT17DfHHA5oskKkhQkCv13aoOzs10gXiD1clP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72883" y="3645024"/>
            <a:ext cx="1567061" cy="1567061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7092280" y="2924944"/>
            <a:ext cx="1437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Hand </a:t>
            </a:r>
            <a:r>
              <a:rPr lang="en-GB" dirty="0"/>
              <a:t>g</a:t>
            </a:r>
            <a:r>
              <a:rPr lang="en-GB" dirty="0" smtClean="0"/>
              <a:t>esture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5940152" y="3717032"/>
            <a:ext cx="1177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IMITATION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Empathy is Flexible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340768"/>
            <a:ext cx="6784670" cy="5197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868144" y="5445224"/>
            <a:ext cx="1948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Singer et al. (2006)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Empathy Depends on Perceived </a:t>
            </a:r>
            <a:br>
              <a:rPr lang="en-GB" dirty="0" smtClean="0"/>
            </a:br>
            <a:r>
              <a:rPr lang="en-GB" dirty="0" smtClean="0"/>
              <a:t>Social Standing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Shared Pain:</a:t>
            </a:r>
          </a:p>
          <a:p>
            <a:pPr lvl="1"/>
            <a:r>
              <a:rPr lang="en-GB" sz="2000" dirty="0" smtClean="0"/>
              <a:t>Less for out-group than in-group (Hein et al. 2010)</a:t>
            </a:r>
          </a:p>
          <a:p>
            <a:r>
              <a:rPr lang="en-GB" sz="2400" dirty="0" smtClean="0"/>
              <a:t>Motor Cortical Activity</a:t>
            </a:r>
          </a:p>
          <a:p>
            <a:pPr lvl="1"/>
            <a:r>
              <a:rPr lang="en-GB" sz="2000" dirty="0" smtClean="0"/>
              <a:t>Less after ‘power induction’ (</a:t>
            </a:r>
            <a:r>
              <a:rPr lang="en-GB" sz="2000" dirty="0" err="1" smtClean="0"/>
              <a:t>Obhi</a:t>
            </a:r>
            <a:r>
              <a:rPr lang="en-GB" sz="2000" dirty="0" smtClean="0"/>
              <a:t> et al.)</a:t>
            </a:r>
          </a:p>
          <a:p>
            <a:r>
              <a:rPr lang="en-GB" sz="2400" dirty="0" smtClean="0"/>
              <a:t>Imitation</a:t>
            </a:r>
          </a:p>
          <a:p>
            <a:pPr lvl="1"/>
            <a:r>
              <a:rPr lang="en-GB" sz="2000" dirty="0" smtClean="0"/>
              <a:t>Depends on power relationship (</a:t>
            </a:r>
            <a:r>
              <a:rPr lang="en-GB" sz="2000" dirty="0" err="1" smtClean="0"/>
              <a:t>Thelen</a:t>
            </a:r>
            <a:r>
              <a:rPr lang="en-GB" sz="2000" dirty="0" smtClean="0"/>
              <a:t> &amp; Kirkland, 1976)</a:t>
            </a:r>
          </a:p>
          <a:p>
            <a:r>
              <a:rPr lang="en-GB" sz="2400" dirty="0" smtClean="0"/>
              <a:t>Perspective taking and expression recognition</a:t>
            </a:r>
          </a:p>
          <a:p>
            <a:pPr lvl="1"/>
            <a:r>
              <a:rPr lang="en-GB" sz="2000" dirty="0" smtClean="0"/>
              <a:t>Self-biased and impaired after ‘power induction’ (</a:t>
            </a:r>
            <a:r>
              <a:rPr lang="en-GB" sz="2000" dirty="0" err="1" smtClean="0"/>
              <a:t>Galinsky</a:t>
            </a:r>
            <a:r>
              <a:rPr lang="en-GB" sz="2000" dirty="0" smtClean="0"/>
              <a:t> et al. 2006)</a:t>
            </a:r>
            <a:endParaRPr lang="en-GB" sz="2000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4876800"/>
            <a:ext cx="36195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This Mean?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Not necessarily maladaptive (e.g. Doctors observing pain need to regulate any vicarious response)</a:t>
            </a:r>
          </a:p>
          <a:p>
            <a:r>
              <a:rPr lang="en-GB" dirty="0" smtClean="0"/>
              <a:t>Not necessarily the case that powerful people are less empathic (i.e., as a stable trait) – although it could apply to some (</a:t>
            </a:r>
            <a:r>
              <a:rPr lang="en-GB" dirty="0" err="1" smtClean="0"/>
              <a:t>psychopathy+leadership</a:t>
            </a:r>
            <a:r>
              <a:rPr lang="en-GB" dirty="0"/>
              <a:t>)</a:t>
            </a:r>
            <a:endParaRPr lang="en-GB" dirty="0" smtClean="0"/>
          </a:p>
          <a:p>
            <a:r>
              <a:rPr lang="en-GB" dirty="0" smtClean="0"/>
              <a:t>Suggests that situations in which power relations are salient bias towards an </a:t>
            </a:r>
            <a:r>
              <a:rPr lang="en-GB" dirty="0" err="1" smtClean="0"/>
              <a:t>unempathic</a:t>
            </a:r>
            <a:r>
              <a:rPr lang="en-GB" dirty="0" smtClean="0"/>
              <a:t> / self-serving agenda (“people as objects”; </a:t>
            </a:r>
            <a:r>
              <a:rPr lang="en-GB" dirty="0" err="1" smtClean="0"/>
              <a:t>Gruenfeld</a:t>
            </a:r>
            <a:r>
              <a:rPr lang="en-GB" dirty="0" smtClean="0"/>
              <a:t> et al. 2008)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Power and Deception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 err="1" smtClean="0"/>
              <a:t>Haselhuhn</a:t>
            </a:r>
            <a:r>
              <a:rPr lang="en-GB" u="sng" dirty="0" smtClean="0"/>
              <a:t> &amp; Wong (2012)</a:t>
            </a:r>
          </a:p>
          <a:p>
            <a:pPr lvl="1"/>
            <a:r>
              <a:rPr lang="en-GB" dirty="0" smtClean="0"/>
              <a:t>Self-reported power questionnaire (e.g. “I can get people to listen to what I say”)</a:t>
            </a:r>
          </a:p>
          <a:p>
            <a:pPr lvl="1"/>
            <a:r>
              <a:rPr lang="en-GB" dirty="0" smtClean="0"/>
              <a:t>Measure of cheating: roll a dice twice and type number into computer to determine number of entries into lottery</a:t>
            </a:r>
          </a:p>
          <a:p>
            <a:pPr lvl="1">
              <a:buNone/>
            </a:pPr>
            <a:r>
              <a:rPr lang="en-GB" dirty="0" smtClean="0">
                <a:sym typeface="Wingdings" pitchFamily="2" charset="2"/>
              </a:rPr>
              <a:t> Significant correlation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686</Words>
  <Application>Microsoft Office PowerPoint</Application>
  <PresentationFormat>On-screen Show (4:3)</PresentationFormat>
  <Paragraphs>122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The Social Brain:  Neuroscience Perspectives on Empathy, Trust and Cooperation</vt:lpstr>
      <vt:lpstr>Overview</vt:lpstr>
      <vt:lpstr>Empathy</vt:lpstr>
      <vt:lpstr>Empathy</vt:lpstr>
      <vt:lpstr>Empathy</vt:lpstr>
      <vt:lpstr>Empathy is Flexible</vt:lpstr>
      <vt:lpstr>Empathy Depends on Perceived  Social Standing</vt:lpstr>
      <vt:lpstr>What Does This Mean?</vt:lpstr>
      <vt:lpstr>Power and Deception</vt:lpstr>
      <vt:lpstr>Trust and Cooperation</vt:lpstr>
      <vt:lpstr>Trust and Cooperation</vt:lpstr>
      <vt:lpstr>Trust and Cooperation</vt:lpstr>
      <vt:lpstr>Trust and Cooperation</vt:lpstr>
      <vt:lpstr>Trust and Cooperation</vt:lpstr>
      <vt:lpstr>Trust and Cooperation</vt:lpstr>
      <vt:lpstr>Trust and Cooperation</vt:lpstr>
      <vt:lpstr>fMRI of Prisoners Dilemma</vt:lpstr>
      <vt:lpstr>What About Power?</vt:lpstr>
      <vt:lpstr>Dehumanisation</vt:lpstr>
      <vt:lpstr>Summary</vt:lpstr>
      <vt:lpstr>Thanks!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Social Brain:  Neuroscience Perspectives on Empathy, Trust and Cooperation</dc:title>
  <dc:creator>Ruth Cloves</dc:creator>
  <cp:lastModifiedBy>DL_DesignTemp</cp:lastModifiedBy>
  <cp:revision>8</cp:revision>
  <dcterms:created xsi:type="dcterms:W3CDTF">2012-11-02T14:00:09Z</dcterms:created>
  <dcterms:modified xsi:type="dcterms:W3CDTF">2013-01-10T10:05:03Z</dcterms:modified>
</cp:coreProperties>
</file>