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Default Extension="gif" ContentType="image/gif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notesMasterIdLst>
    <p:notesMasterId r:id="rId24"/>
  </p:notesMasterIdLst>
  <p:sldIdLst>
    <p:sldId id="269" r:id="rId2"/>
    <p:sldId id="271" r:id="rId3"/>
    <p:sldId id="278" r:id="rId4"/>
    <p:sldId id="289" r:id="rId5"/>
    <p:sldId id="290" r:id="rId6"/>
    <p:sldId id="283" r:id="rId7"/>
    <p:sldId id="264" r:id="rId8"/>
    <p:sldId id="268" r:id="rId9"/>
    <p:sldId id="307" r:id="rId10"/>
    <p:sldId id="309" r:id="rId11"/>
    <p:sldId id="311" r:id="rId12"/>
    <p:sldId id="312" r:id="rId13"/>
    <p:sldId id="277" r:id="rId14"/>
    <p:sldId id="261" r:id="rId15"/>
    <p:sldId id="291" r:id="rId16"/>
    <p:sldId id="263" r:id="rId17"/>
    <p:sldId id="298" r:id="rId18"/>
    <p:sldId id="299" r:id="rId19"/>
    <p:sldId id="300" r:id="rId20"/>
    <p:sldId id="301" r:id="rId21"/>
    <p:sldId id="304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006DB8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96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6509B-7FF7-4FA1-93A1-4762C9C07CD0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8680" y="4211960"/>
            <a:ext cx="5760640" cy="44644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D7C29-DDDF-48C8-98BF-EE3B3F84FDB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7304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5171" y="4174015"/>
            <a:ext cx="5810644" cy="4511019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9513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23118" y="4174016"/>
            <a:ext cx="5811762" cy="4511019"/>
          </a:xfrm>
        </p:spPr>
        <p:txBody>
          <a:bodyPr/>
          <a:lstStyle/>
          <a:p>
            <a:pPr algn="just"/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88447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2234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23118" y="4174015"/>
            <a:ext cx="5811762" cy="4511019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55939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42507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1719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53810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34869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855618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6124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76476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5171" y="4174016"/>
            <a:ext cx="5810644" cy="4511019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181106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968749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5171" y="4174015"/>
            <a:ext cx="5810644" cy="4511019"/>
          </a:xfrm>
        </p:spPr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63182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5171" y="4174015"/>
            <a:ext cx="5810644" cy="4511019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951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23118" y="4174015"/>
            <a:ext cx="5811762" cy="4511019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55939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70046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D7C29-DDDF-48C8-98BF-EE3B3F84FDB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79108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59213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23118" y="4174015"/>
            <a:ext cx="5811762" cy="4511019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55939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719" y="592248"/>
            <a:ext cx="5006564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23119" y="4174017"/>
            <a:ext cx="5811761" cy="4511018"/>
          </a:xfrm>
        </p:spPr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38963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719" y="592248"/>
            <a:ext cx="5006564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23118" y="4174015"/>
            <a:ext cx="5811762" cy="4511019"/>
          </a:xfrm>
        </p:spPr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65863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719" y="592248"/>
            <a:ext cx="5006564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23120" y="4174016"/>
            <a:ext cx="5811762" cy="4511019"/>
          </a:xfrm>
        </p:spPr>
        <p:txBody>
          <a:bodyPr/>
          <a:lstStyle/>
          <a:p>
            <a:pPr algn="just"/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A58A1-5133-4BC2-98B9-9D6E9374D845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6014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11385"/>
            <a:ext cx="8136904" cy="584775"/>
          </a:xfrm>
        </p:spPr>
        <p:txBody>
          <a:bodyPr wrap="square">
            <a:spAutoFit/>
          </a:bodyPr>
          <a:lstStyle>
            <a:lvl1pPr algn="ctr">
              <a:defRPr sz="3200">
                <a:solidFill>
                  <a:srgbClr val="006DB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8136904" cy="523220"/>
          </a:xfrm>
        </p:spPr>
        <p:txBody>
          <a:bodyPr wrap="square">
            <a:spAutoFit/>
          </a:bodyPr>
          <a:lstStyle>
            <a:lvl1pPr marL="0" indent="0" algn="ctr">
              <a:buNone/>
              <a:defRPr sz="2800" b="0">
                <a:solidFill>
                  <a:srgbClr val="006DB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2792582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96559" y="1268760"/>
            <a:ext cx="2092881" cy="4824536"/>
          </a:xfrm>
        </p:spPr>
        <p:txBody>
          <a:bodyPr vert="eaVert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365125"/>
          </a:xfrm>
        </p:spPr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0489957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6376" y="260648"/>
            <a:ext cx="738664" cy="5851525"/>
          </a:xfrm>
        </p:spPr>
        <p:txBody>
          <a:bodyPr vert="eaVert">
            <a:sp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96136" y="260648"/>
            <a:ext cx="2092881" cy="5851525"/>
          </a:xfrm>
        </p:spPr>
        <p:txBody>
          <a:bodyPr vert="eaVert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5051572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6787157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406900"/>
            <a:ext cx="8136904" cy="5847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2906713"/>
            <a:ext cx="813690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7611328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268760"/>
            <a:ext cx="4032000" cy="2123658"/>
          </a:xfrm>
        </p:spPr>
        <p:txBody>
          <a:bodyPr wrap="square">
            <a:sp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2" y="1268760"/>
            <a:ext cx="4032448" cy="2123658"/>
          </a:xfrm>
        </p:spPr>
        <p:txBody>
          <a:bodyPr>
            <a:sp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553916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268760"/>
            <a:ext cx="4032000" cy="4616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738735"/>
            <a:ext cx="4032000" cy="2123658"/>
          </a:xfrm>
        </p:spPr>
        <p:txBody>
          <a:bodyPr wrap="square">
            <a:sp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032" y="1268760"/>
            <a:ext cx="4032000" cy="477054"/>
          </a:xfrm>
        </p:spPr>
        <p:txBody>
          <a:bodyPr anchor="b">
            <a:sp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1049" y="1754124"/>
            <a:ext cx="4032000" cy="2123658"/>
          </a:xfrm>
        </p:spPr>
        <p:txBody>
          <a:bodyPr>
            <a:sp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7342985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5337619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3730904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3286001" cy="830997"/>
          </a:xfrm>
        </p:spPr>
        <p:txBody>
          <a:bodyPr wrap="square" anchor="b">
            <a:sp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260648"/>
            <a:ext cx="4741366" cy="17543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6" y="1196752"/>
            <a:ext cx="3286001" cy="369332"/>
          </a:xfrm>
        </p:spPr>
        <p:txBody>
          <a:bodyPr wrap="square">
            <a:sp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0760007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800600"/>
            <a:ext cx="813690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5576" y="612775"/>
            <a:ext cx="8136904" cy="52322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6" y="5367338"/>
            <a:ext cx="813690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55619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76" y="584527"/>
            <a:ext cx="8133864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57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C425-9238-4C02-B94A-78DBFDF814E5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268760"/>
            <a:ext cx="8133864" cy="182203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820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5840" y="6364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D18BB-04ED-4422-8A82-87F342827A04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8" name="Group 21"/>
          <p:cNvGrpSpPr/>
          <p:nvPr/>
        </p:nvGrpSpPr>
        <p:grpSpPr>
          <a:xfrm>
            <a:off x="64785" y="-1"/>
            <a:ext cx="649567" cy="6858001"/>
            <a:chOff x="64785" y="-1"/>
            <a:chExt cx="649567" cy="6858001"/>
          </a:xfrm>
        </p:grpSpPr>
        <p:cxnSp>
          <p:nvCxnSpPr>
            <p:cNvPr id="9" name="Straight Connector 8"/>
            <p:cNvCxnSpPr/>
            <p:nvPr userDrawn="1"/>
          </p:nvCxnSpPr>
          <p:spPr bwMode="auto">
            <a:xfrm rot="5400000" flipH="1" flipV="1">
              <a:off x="-2714649" y="3429000"/>
              <a:ext cx="6857999" cy="2"/>
            </a:xfrm>
            <a:prstGeom prst="line">
              <a:avLst/>
            </a:prstGeom>
            <a:ln cap="flat">
              <a:solidFill>
                <a:srgbClr val="006DC2">
                  <a:alpha val="30000"/>
                </a:srgbClr>
              </a:solidFill>
              <a:headEnd type="none" w="med" len="med"/>
              <a:tailEnd type="none" w="med" len="med"/>
            </a:ln>
            <a:effec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 userDrawn="1"/>
          </p:nvSpPr>
          <p:spPr>
            <a:xfrm rot="16200000">
              <a:off x="-3071828" y="3136612"/>
              <a:ext cx="6858001" cy="5847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3200" dirty="0" smtClean="0">
                  <a:solidFill>
                    <a:srgbClr val="006DC2">
                      <a:alpha val="30000"/>
                    </a:srgbClr>
                  </a:solidFill>
                  <a:latin typeface="Carleton" pitchFamily="66" charset="0"/>
                </a:rPr>
                <a:t>©ADS 2012</a:t>
              </a:r>
              <a:endParaRPr lang="en-GB" sz="3200" dirty="0">
                <a:solidFill>
                  <a:srgbClr val="006DC2">
                    <a:alpha val="30000"/>
                  </a:srgbClr>
                </a:solidFill>
                <a:latin typeface="Carleton" pitchFamily="66" charset="0"/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8635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6DB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6DB8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spcBef>
          <a:spcPct val="20000"/>
        </a:spcBef>
        <a:buClr>
          <a:srgbClr val="006DB8"/>
        </a:buClr>
        <a:buSzPct val="65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357188" algn="l" defTabSz="914400" rtl="0" eaLnBrk="1" latinLnBrk="0" hangingPunct="1">
        <a:spcBef>
          <a:spcPct val="20000"/>
        </a:spcBef>
        <a:buClr>
          <a:srgbClr val="006DB8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6713" algn="l" defTabSz="914400" rtl="0" eaLnBrk="1" latinLnBrk="0" hangingPunct="1">
        <a:spcBef>
          <a:spcPct val="20000"/>
        </a:spcBef>
        <a:buClr>
          <a:srgbClr val="006DB8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5463" indent="-357188" algn="l" defTabSz="914400" rtl="0" eaLnBrk="1" latinLnBrk="0" hangingPunct="1">
        <a:spcBef>
          <a:spcPct val="20000"/>
        </a:spcBef>
        <a:buClr>
          <a:srgbClr val="006DB8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8136904" cy="584775"/>
          </a:xfrm>
        </p:spPr>
        <p:txBody>
          <a:bodyPr/>
          <a:lstStyle/>
          <a:p>
            <a:r>
              <a:rPr lang="en-GB" dirty="0" smtClean="0"/>
              <a:t>DOCTORS, POWER AND THEIR PERFORMANCE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8136904" cy="1006429"/>
          </a:xfrm>
        </p:spPr>
        <p:txBody>
          <a:bodyPr/>
          <a:lstStyle/>
          <a:p>
            <a:r>
              <a:rPr lang="en-GB" sz="2700" dirty="0" smtClean="0"/>
              <a:t>October 2012</a:t>
            </a:r>
            <a:endParaRPr lang="en-GB" sz="2700" dirty="0"/>
          </a:p>
          <a:p>
            <a:r>
              <a:rPr lang="en-GB" sz="2700" dirty="0"/>
              <a:t>Professor Alastair Scotland </a:t>
            </a:r>
            <a:r>
              <a:rPr lang="en-GB" sz="2700" dirty="0" smtClean="0"/>
              <a:t>OBE FRCS </a:t>
            </a:r>
            <a:r>
              <a:rPr lang="en-GB" sz="2700" dirty="0"/>
              <a:t>FRCP FRCGP FFPH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949903" y="2132856"/>
            <a:ext cx="2918534" cy="20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Y:\pc&amp;telecoms\images\presentation_logos\rsm_shiel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91829" y="2132856"/>
            <a:ext cx="1971675" cy="200025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192724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84527"/>
            <a:ext cx="8133864" cy="523220"/>
          </a:xfrm>
        </p:spPr>
        <p:txBody>
          <a:bodyPr/>
          <a:lstStyle/>
          <a:p>
            <a:r>
              <a:rPr lang="en-GB" dirty="0" smtClean="0"/>
              <a:t>Tackling the governance challenge – what happened?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5164491"/>
          </a:xfrm>
        </p:spPr>
        <p:txBody>
          <a:bodyPr/>
          <a:lstStyle/>
          <a:p>
            <a:r>
              <a:rPr lang="en-GB" dirty="0" smtClean="0"/>
              <a:t>Modern health care is high-impact, highly effective, highly demanding – and high-risk</a:t>
            </a:r>
          </a:p>
          <a:p>
            <a:r>
              <a:rPr lang="en-GB" dirty="0"/>
              <a:t>P</a:t>
            </a:r>
            <a:r>
              <a:rPr lang="en-GB" dirty="0" smtClean="0"/>
              <a:t>attern of response to perceived failures in governance</a:t>
            </a:r>
          </a:p>
          <a:p>
            <a:pPr lvl="1"/>
            <a:r>
              <a:rPr lang="en-GB" dirty="0" smtClean="0"/>
              <a:t>Creation of regulatory or quasi-regulatory ALBs as one-off actions</a:t>
            </a:r>
          </a:p>
          <a:p>
            <a:pPr lvl="1"/>
            <a:r>
              <a:rPr lang="en-GB" dirty="0" smtClean="0"/>
              <a:t>When expected improvement does not occur – reconfiguring or abolition with little analysis of cause</a:t>
            </a:r>
          </a:p>
          <a:p>
            <a:r>
              <a:rPr lang="en-GB" dirty="0" smtClean="0"/>
              <a:t>Why?</a:t>
            </a:r>
          </a:p>
          <a:p>
            <a:pPr lvl="1"/>
            <a:r>
              <a:rPr lang="en-GB" dirty="0" smtClean="0"/>
              <a:t>Quality </a:t>
            </a:r>
            <a:r>
              <a:rPr lang="en-GB" dirty="0"/>
              <a:t>landscape busy and </a:t>
            </a:r>
            <a:r>
              <a:rPr lang="en-GB" dirty="0" smtClean="0"/>
              <a:t>fragmented</a:t>
            </a:r>
          </a:p>
          <a:p>
            <a:pPr lvl="1"/>
            <a:r>
              <a:rPr lang="en-GB" dirty="0" smtClean="0"/>
              <a:t>Lack </a:t>
            </a:r>
            <a:r>
              <a:rPr lang="en-GB" dirty="0"/>
              <a:t>of recognition that modern health care is a team effort – not just the ‘sum of the parts’</a:t>
            </a:r>
          </a:p>
          <a:p>
            <a:pPr lvl="1"/>
            <a:r>
              <a:rPr lang="en-GB" dirty="0" smtClean="0"/>
              <a:t>Tendency </a:t>
            </a:r>
            <a:r>
              <a:rPr lang="en-GB" dirty="0"/>
              <a:t>to public sector ‘organisational snobbery’ – working only with ‘equals or seniors</a:t>
            </a:r>
            <a:r>
              <a:rPr lang="en-GB" dirty="0" smtClean="0"/>
              <a:t>’</a:t>
            </a:r>
            <a:endParaRPr lang="en-GB" dirty="0"/>
          </a:p>
          <a:p>
            <a:pPr lvl="1"/>
            <a:r>
              <a:rPr lang="en-GB" dirty="0" smtClean="0"/>
              <a:t>Unless duty of co-operation and duty of candour are explicit, they cannot be relied on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070023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is needed?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5226046"/>
          </a:xfrm>
        </p:spPr>
        <p:txBody>
          <a:bodyPr/>
          <a:lstStyle/>
          <a:p>
            <a:r>
              <a:rPr lang="en-GB" dirty="0" smtClean="0"/>
              <a:t>Simpler regulatory landscape with clear rules, audited for use</a:t>
            </a:r>
          </a:p>
          <a:p>
            <a:pPr lvl="1"/>
            <a:r>
              <a:rPr lang="en-GB" dirty="0"/>
              <a:t>Bespoke regulation distinct from the law </a:t>
            </a:r>
            <a:r>
              <a:rPr lang="en-GB" dirty="0" smtClean="0"/>
              <a:t>or market forces should </a:t>
            </a:r>
            <a:r>
              <a:rPr lang="en-GB" dirty="0"/>
              <a:t>exist only where justified</a:t>
            </a:r>
          </a:p>
          <a:p>
            <a:pPr lvl="2"/>
            <a:r>
              <a:rPr lang="en-GB" dirty="0"/>
              <a:t>Creating ‘knee-jerk’ regulatory structures </a:t>
            </a:r>
            <a:r>
              <a:rPr lang="en-GB" dirty="0" smtClean="0"/>
              <a:t>devalues market operation and makes </a:t>
            </a:r>
            <a:r>
              <a:rPr lang="en-GB" dirty="0"/>
              <a:t>a mockery of the </a:t>
            </a:r>
            <a:r>
              <a:rPr lang="en-GB" dirty="0" smtClean="0"/>
              <a:t>law</a:t>
            </a:r>
            <a:endParaRPr lang="en-GB" dirty="0"/>
          </a:p>
          <a:p>
            <a:pPr lvl="1"/>
            <a:r>
              <a:rPr lang="en-GB" dirty="0" smtClean="0"/>
              <a:t>Regulatory </a:t>
            </a:r>
            <a:r>
              <a:rPr lang="en-GB" dirty="0"/>
              <a:t>and governance support structures must reflect the reality of day-to-day practice and service delivery</a:t>
            </a:r>
          </a:p>
          <a:p>
            <a:pPr lvl="2"/>
            <a:r>
              <a:rPr lang="en-GB" dirty="0" smtClean="0"/>
              <a:t>Or the contract </a:t>
            </a:r>
            <a:r>
              <a:rPr lang="en-GB" dirty="0"/>
              <a:t>between </a:t>
            </a:r>
            <a:r>
              <a:rPr lang="en-GB" dirty="0" smtClean="0"/>
              <a:t>society and the </a:t>
            </a:r>
            <a:r>
              <a:rPr lang="en-GB" dirty="0"/>
              <a:t>service or profession </a:t>
            </a:r>
            <a:r>
              <a:rPr lang="en-GB" dirty="0" smtClean="0"/>
              <a:t>will </a:t>
            </a:r>
            <a:r>
              <a:rPr lang="en-GB" dirty="0"/>
              <a:t>not </a:t>
            </a:r>
            <a:r>
              <a:rPr lang="en-GB" dirty="0" smtClean="0"/>
              <a:t>function properly</a:t>
            </a:r>
          </a:p>
          <a:p>
            <a:pPr lvl="2"/>
            <a:r>
              <a:rPr lang="en-GB" dirty="0" smtClean="0"/>
              <a:t>For example – do we need ten regulatory bodies for health professions?</a:t>
            </a:r>
            <a:endParaRPr lang="en-GB" dirty="0"/>
          </a:p>
          <a:p>
            <a:r>
              <a:rPr lang="en-GB" dirty="0" smtClean="0"/>
              <a:t>A properly integrated approach to regulation and governance</a:t>
            </a:r>
          </a:p>
          <a:p>
            <a:pPr lvl="1"/>
            <a:r>
              <a:rPr lang="en-GB" dirty="0" smtClean="0"/>
              <a:t>Legally-binding </a:t>
            </a:r>
            <a:r>
              <a:rPr lang="en-GB" dirty="0"/>
              <a:t>duty of co-operation across all agencies in regulation and governance support</a:t>
            </a:r>
          </a:p>
          <a:p>
            <a:pPr lvl="1"/>
            <a:r>
              <a:rPr lang="en-GB" dirty="0" smtClean="0"/>
              <a:t>‘Blind</a:t>
            </a:r>
            <a:r>
              <a:rPr lang="en-GB" dirty="0"/>
              <a:t>’ to the status of the agencies involved</a:t>
            </a:r>
          </a:p>
          <a:p>
            <a:pPr lvl="1"/>
            <a:r>
              <a:rPr lang="en-GB" dirty="0" smtClean="0"/>
              <a:t>Include an explicit </a:t>
            </a:r>
            <a:r>
              <a:rPr lang="en-GB" dirty="0"/>
              <a:t>duty of ‘pro-active’ </a:t>
            </a:r>
            <a:r>
              <a:rPr lang="en-GB" dirty="0" smtClean="0"/>
              <a:t>candour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112945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003772"/>
            <a:ext cx="8136904" cy="584775"/>
          </a:xfrm>
        </p:spPr>
        <p:txBody>
          <a:bodyPr/>
          <a:lstStyle/>
          <a:p>
            <a:r>
              <a:rPr lang="en-GB" dirty="0"/>
              <a:t>Looking </a:t>
            </a:r>
            <a:r>
              <a:rPr lang="en-GB" dirty="0" smtClean="0"/>
              <a:t>forward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122658"/>
            <a:ext cx="8136904" cy="523220"/>
          </a:xfrm>
        </p:spPr>
        <p:txBody>
          <a:bodyPr/>
          <a:lstStyle/>
          <a:p>
            <a:r>
              <a:rPr lang="en-GB" dirty="0" smtClean="0"/>
              <a:t>Using experience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081390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smtClean="0"/>
              <a:t>performance triangle</a:t>
            </a:r>
            <a:endParaRPr lang="en-GB" dirty="0"/>
          </a:p>
        </p:txBody>
      </p:sp>
      <p:grpSp>
        <p:nvGrpSpPr>
          <p:cNvPr id="3" name="Group 32"/>
          <p:cNvGrpSpPr/>
          <p:nvPr/>
        </p:nvGrpSpPr>
        <p:grpSpPr>
          <a:xfrm>
            <a:off x="3369485" y="1118545"/>
            <a:ext cx="2929532" cy="2520000"/>
            <a:chOff x="3100110" y="1072986"/>
            <a:chExt cx="2929532" cy="2520000"/>
          </a:xfrm>
        </p:grpSpPr>
        <p:sp>
          <p:nvSpPr>
            <p:cNvPr id="4" name="Isosceles Triangle 3"/>
            <p:cNvSpPr>
              <a:spLocks noChangeAspect="1"/>
            </p:cNvSpPr>
            <p:nvPr/>
          </p:nvSpPr>
          <p:spPr bwMode="auto">
            <a:xfrm>
              <a:off x="3100110" y="1072986"/>
              <a:ext cx="2929532" cy="2520000"/>
            </a:xfrm>
            <a:prstGeom prst="triangle">
              <a:avLst/>
            </a:prstGeom>
            <a:solidFill>
              <a:srgbClr val="006DB8">
                <a:alpha val="49804"/>
              </a:srgbClr>
            </a:solidFill>
            <a:ln w="25400" cap="flat" cmpd="sng" algn="ctr">
              <a:solidFill>
                <a:srgbClr val="006DB8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balanced" dir="t"/>
            </a:scene3d>
            <a:sp3d prstMaterial="metal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3895412" y="2045114"/>
              <a:ext cx="1279395" cy="1279394"/>
            </a:xfrm>
            <a:prstGeom prst="rect">
              <a:avLst/>
            </a:prstGeom>
            <a:scene3d>
              <a:camera prst="orthographicFront"/>
              <a:lightRig rig="morning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 anchorCtr="1">
              <a:sp3d prstMaterial="plastic"/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800" b="1" dirty="0">
                  <a:solidFill>
                    <a:schemeClr val="tx1"/>
                  </a:solidFill>
                </a:rPr>
                <a:t>Work Context</a:t>
              </a:r>
            </a:p>
          </p:txBody>
        </p:sp>
      </p:grpSp>
      <p:grpSp>
        <p:nvGrpSpPr>
          <p:cNvPr id="6" name="Group 33"/>
          <p:cNvGrpSpPr/>
          <p:nvPr/>
        </p:nvGrpSpPr>
        <p:grpSpPr>
          <a:xfrm>
            <a:off x="1904718" y="3658638"/>
            <a:ext cx="2929532" cy="2520000"/>
            <a:chOff x="1635343" y="3613079"/>
            <a:chExt cx="2929532" cy="2520000"/>
          </a:xfrm>
        </p:grpSpPr>
        <p:sp>
          <p:nvSpPr>
            <p:cNvPr id="7" name="Isosceles Triangle 6"/>
            <p:cNvSpPr>
              <a:spLocks noChangeAspect="1"/>
            </p:cNvSpPr>
            <p:nvPr/>
          </p:nvSpPr>
          <p:spPr bwMode="auto">
            <a:xfrm>
              <a:off x="1635343" y="3613079"/>
              <a:ext cx="2929532" cy="2520000"/>
            </a:xfrm>
            <a:prstGeom prst="triangle">
              <a:avLst/>
            </a:prstGeom>
            <a:solidFill>
              <a:srgbClr val="006DB8">
                <a:alpha val="49804"/>
              </a:srgbClr>
            </a:solidFill>
            <a:ln w="25400" cap="flat" cmpd="sng" algn="ctr">
              <a:solidFill>
                <a:srgbClr val="006DB8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balanced" dir="t"/>
            </a:scene3d>
            <a:sp3d prstMaterial="metal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endParaRPr>
            </a:p>
          </p:txBody>
        </p:sp>
        <p:sp>
          <p:nvSpPr>
            <p:cNvPr id="8" name="Isosceles Triangle 6"/>
            <p:cNvSpPr/>
            <p:nvPr/>
          </p:nvSpPr>
          <p:spPr>
            <a:xfrm>
              <a:off x="2511801" y="4637402"/>
              <a:ext cx="1279395" cy="1279394"/>
            </a:xfrm>
            <a:prstGeom prst="rect">
              <a:avLst/>
            </a:prstGeom>
            <a:scene3d>
              <a:camera prst="orthographicFront"/>
              <a:lightRig rig="morning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 anchorCtr="1">
              <a:sp3d prstMaterial="plastic"/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800" b="1" dirty="0">
                  <a:solidFill>
                    <a:schemeClr val="tx1"/>
                  </a:solidFill>
                </a:rPr>
                <a:t>Health</a:t>
              </a:r>
            </a:p>
          </p:txBody>
        </p:sp>
      </p:grpSp>
      <p:grpSp>
        <p:nvGrpSpPr>
          <p:cNvPr id="9" name="Group 34"/>
          <p:cNvGrpSpPr/>
          <p:nvPr/>
        </p:nvGrpSpPr>
        <p:grpSpPr>
          <a:xfrm>
            <a:off x="3369485" y="3649343"/>
            <a:ext cx="2929532" cy="2520000"/>
            <a:chOff x="3100110" y="3603784"/>
            <a:chExt cx="2929532" cy="2520000"/>
          </a:xfrm>
          <a:scene3d>
            <a:camera prst="orthographicFront"/>
            <a:lightRig rig="balanced" dir="t"/>
          </a:scene3d>
        </p:grpSpPr>
        <p:sp>
          <p:nvSpPr>
            <p:cNvPr id="10" name="Isosceles Triangle 9"/>
            <p:cNvSpPr>
              <a:spLocks noChangeAspect="1"/>
            </p:cNvSpPr>
            <p:nvPr/>
          </p:nvSpPr>
          <p:spPr bwMode="auto">
            <a:xfrm rot="10800000">
              <a:off x="3100110" y="3603784"/>
              <a:ext cx="2929532" cy="2520000"/>
            </a:xfrm>
            <a:prstGeom prst="triangle">
              <a:avLst/>
            </a:prstGeom>
            <a:solidFill>
              <a:srgbClr val="006DB8">
                <a:alpha val="49804"/>
              </a:srgbClr>
            </a:solidFill>
            <a:ln w="25400" cap="flat" cmpd="sng" algn="ctr">
              <a:solidFill>
                <a:srgbClr val="006DB8"/>
              </a:solidFill>
              <a:prstDash val="solid"/>
              <a:round/>
              <a:headEnd type="none" w="med" len="med"/>
              <a:tailEnd type="none" w="med" len="med"/>
            </a:ln>
            <a:effectLst/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endParaRPr>
            </a:p>
          </p:txBody>
        </p:sp>
        <p:sp>
          <p:nvSpPr>
            <p:cNvPr id="11" name="Isosceles Triangle 8"/>
            <p:cNvSpPr/>
            <p:nvPr/>
          </p:nvSpPr>
          <p:spPr>
            <a:xfrm>
              <a:off x="3939424" y="3773306"/>
              <a:ext cx="1279395" cy="1279394"/>
            </a:xfrm>
            <a:prstGeom prst="rect">
              <a:avLst/>
            </a:prstGeom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 anchorCtr="0">
              <a:sp3d prstMaterial="plastic"/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800" b="1" dirty="0">
                  <a:solidFill>
                    <a:schemeClr val="tx1"/>
                  </a:solidFill>
                </a:rPr>
                <a:t>Clinical Knowledge &amp; Skills</a:t>
              </a:r>
            </a:p>
          </p:txBody>
        </p:sp>
      </p:grpSp>
      <p:grpSp>
        <p:nvGrpSpPr>
          <p:cNvPr id="12" name="Group 35"/>
          <p:cNvGrpSpPr/>
          <p:nvPr/>
        </p:nvGrpSpPr>
        <p:grpSpPr>
          <a:xfrm>
            <a:off x="4848497" y="3658638"/>
            <a:ext cx="2929532" cy="2520000"/>
            <a:chOff x="4579122" y="3613079"/>
            <a:chExt cx="2929532" cy="2520000"/>
          </a:xfrm>
        </p:grpSpPr>
        <p:sp>
          <p:nvSpPr>
            <p:cNvPr id="13" name="Isosceles Triangle 12"/>
            <p:cNvSpPr>
              <a:spLocks noChangeAspect="1"/>
            </p:cNvSpPr>
            <p:nvPr/>
          </p:nvSpPr>
          <p:spPr bwMode="auto">
            <a:xfrm>
              <a:off x="4579122" y="3613079"/>
              <a:ext cx="2929532" cy="2520000"/>
            </a:xfrm>
            <a:prstGeom prst="triangle">
              <a:avLst/>
            </a:prstGeom>
            <a:solidFill>
              <a:srgbClr val="006DB8">
                <a:alpha val="50000"/>
              </a:srgbClr>
            </a:solidFill>
            <a:ln w="25400" cap="flat" cmpd="sng" algn="ctr">
              <a:solidFill>
                <a:srgbClr val="006DB8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balanced" dir="t"/>
            </a:scene3d>
            <a:sp3d prstMaterial="metal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endParaRPr>
            </a:p>
          </p:txBody>
        </p:sp>
        <p:sp>
          <p:nvSpPr>
            <p:cNvPr id="14" name="Isosceles Triangle 10"/>
            <p:cNvSpPr/>
            <p:nvPr/>
          </p:nvSpPr>
          <p:spPr>
            <a:xfrm>
              <a:off x="5404190" y="4637402"/>
              <a:ext cx="1279395" cy="1279394"/>
            </a:xfrm>
            <a:prstGeom prst="rect">
              <a:avLst/>
            </a:prstGeom>
            <a:scene3d>
              <a:camera prst="orthographicFront"/>
              <a:lightRig rig="morning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 anchorCtr="1">
              <a:sp3d prstMaterial="plastic"/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800" b="1" dirty="0">
                  <a:solidFill>
                    <a:schemeClr val="tx1"/>
                  </a:solidFill>
                </a:rPr>
                <a:t>Behaviour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27584" y="6309320"/>
            <a:ext cx="3517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+mn-lt"/>
              </a:rPr>
              <a:t>Adapted from Jacques et al, </a:t>
            </a:r>
            <a:r>
              <a:rPr lang="en-GB" sz="1600" dirty="0" err="1" smtClean="0">
                <a:latin typeface="+mn-lt"/>
              </a:rPr>
              <a:t>Québèc</a:t>
            </a:r>
            <a:endParaRPr lang="en-GB" sz="1600" dirty="0">
              <a:latin typeface="+mn-lt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423948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84527"/>
            <a:ext cx="8133864" cy="523220"/>
          </a:xfrm>
        </p:spPr>
        <p:txBody>
          <a:bodyPr/>
          <a:lstStyle/>
          <a:p>
            <a:r>
              <a:rPr lang="en-GB" dirty="0" smtClean="0"/>
              <a:t>The evidence – the size of 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4795159"/>
          </a:xfrm>
        </p:spPr>
        <p:txBody>
          <a:bodyPr>
            <a:spAutoFit/>
          </a:bodyPr>
          <a:lstStyle/>
          <a:p>
            <a:r>
              <a:rPr lang="en-GB" dirty="0" smtClean="0"/>
              <a:t>International evidence</a:t>
            </a:r>
          </a:p>
          <a:p>
            <a:pPr lvl="1"/>
            <a:r>
              <a:rPr lang="en-GB" dirty="0" smtClean="0">
                <a:latin typeface="Calibri"/>
                <a:cs typeface="Calibri"/>
              </a:rPr>
              <a:t>c</a:t>
            </a:r>
            <a:r>
              <a:rPr lang="en-GB" dirty="0" smtClean="0"/>
              <a:t>1.0 – 1.5% of any population of doctors get into difficulty each year sufficient to require outside help</a:t>
            </a:r>
          </a:p>
          <a:p>
            <a:pPr lvl="1"/>
            <a:r>
              <a:rPr lang="en-GB" dirty="0" smtClean="0"/>
              <a:t>UK experience reflects international experience</a:t>
            </a:r>
          </a:p>
          <a:p>
            <a:r>
              <a:rPr lang="en-GB" dirty="0" smtClean="0"/>
              <a:t>UK experience</a:t>
            </a:r>
          </a:p>
          <a:p>
            <a:pPr lvl="1"/>
            <a:r>
              <a:rPr lang="en-GB" dirty="0" smtClean="0"/>
              <a:t>NCAS [practising population]</a:t>
            </a:r>
          </a:p>
          <a:p>
            <a:pPr lvl="2"/>
            <a:r>
              <a:rPr lang="en-GB" dirty="0" smtClean="0"/>
              <a:t>One doctor </a:t>
            </a:r>
            <a:r>
              <a:rPr lang="en-GB" dirty="0"/>
              <a:t>in </a:t>
            </a:r>
            <a:r>
              <a:rPr lang="en-GB" dirty="0" smtClean="0"/>
              <a:t>200 referred each year (c1,000)</a:t>
            </a:r>
          </a:p>
          <a:p>
            <a:pPr lvl="2"/>
            <a:r>
              <a:rPr lang="en-GB" dirty="0" smtClean="0"/>
              <a:t>From 3 </a:t>
            </a:r>
            <a:r>
              <a:rPr lang="en-GB" dirty="0"/>
              <a:t>in 4 NHS </a:t>
            </a:r>
            <a:r>
              <a:rPr lang="en-GB" dirty="0" smtClean="0"/>
              <a:t>organisations</a:t>
            </a:r>
          </a:p>
          <a:p>
            <a:pPr lvl="1"/>
            <a:r>
              <a:rPr lang="en-GB" dirty="0" smtClean="0"/>
              <a:t>GMC [registered population]</a:t>
            </a:r>
          </a:p>
          <a:p>
            <a:pPr lvl="2"/>
            <a:r>
              <a:rPr lang="en-GB" dirty="0" smtClean="0"/>
              <a:t>c3% of registered numbers referred each year (c7,000)</a:t>
            </a:r>
          </a:p>
          <a:p>
            <a:pPr lvl="2"/>
            <a:r>
              <a:rPr lang="en-GB" dirty="0" smtClean="0"/>
              <a:t>84% closed, referred back or no action taken</a:t>
            </a:r>
          </a:p>
          <a:p>
            <a:pPr lvl="2"/>
            <a:r>
              <a:rPr lang="en-GB" dirty="0" smtClean="0"/>
              <a:t>16% have some finding or action taken (c1150)</a:t>
            </a:r>
          </a:p>
          <a:p>
            <a:r>
              <a:rPr lang="en-GB" dirty="0" smtClean="0"/>
              <a:t>Total broadly reflects the published </a:t>
            </a:r>
            <a:r>
              <a:rPr lang="en-GB" dirty="0" smtClean="0">
                <a:latin typeface="Calibri"/>
                <a:cs typeface="Calibri"/>
              </a:rPr>
              <a:t>figur</a:t>
            </a:r>
            <a:r>
              <a:rPr lang="en-GB" dirty="0" smtClean="0"/>
              <a:t>es worldwide</a:t>
            </a:r>
            <a:endParaRPr lang="en-GB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27584" y="6305550"/>
            <a:ext cx="47021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 smtClean="0"/>
              <a:t>Sources:  Donaldson (1994), GMC (2011), NCAS (2011)</a:t>
            </a:r>
            <a:endParaRPr lang="en-GB" sz="16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44910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evidence – demography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4548938"/>
          </a:xfrm>
        </p:spPr>
        <p:txBody>
          <a:bodyPr>
            <a:spAutoFit/>
          </a:bodyPr>
          <a:lstStyle/>
          <a:p>
            <a:r>
              <a:rPr lang="en-GB" dirty="0" smtClean="0"/>
              <a:t>NCAS has regularly published the most detailed evidence</a:t>
            </a:r>
          </a:p>
          <a:p>
            <a:r>
              <a:rPr lang="en-GB" dirty="0" smtClean="0"/>
              <a:t>Certain </a:t>
            </a:r>
            <a:r>
              <a:rPr lang="en-GB" dirty="0"/>
              <a:t>groups more likely to be referred</a:t>
            </a:r>
          </a:p>
          <a:p>
            <a:pPr lvl="1"/>
            <a:r>
              <a:rPr lang="en-GB" dirty="0"/>
              <a:t>Older</a:t>
            </a:r>
          </a:p>
          <a:p>
            <a:pPr lvl="1"/>
            <a:r>
              <a:rPr lang="en-GB" dirty="0"/>
              <a:t>Consultants – and career grades more generally</a:t>
            </a:r>
          </a:p>
          <a:p>
            <a:pPr lvl="1"/>
            <a:r>
              <a:rPr lang="en-GB" dirty="0"/>
              <a:t>Men</a:t>
            </a:r>
          </a:p>
          <a:p>
            <a:pPr lvl="1"/>
            <a:r>
              <a:rPr lang="en-GB" dirty="0"/>
              <a:t>In secondary care, non-white doctors qualifying outside the UK</a:t>
            </a:r>
          </a:p>
          <a:p>
            <a:pPr lvl="1"/>
            <a:r>
              <a:rPr lang="en-GB" dirty="0" smtClean="0"/>
              <a:t>Much more </a:t>
            </a:r>
            <a:r>
              <a:rPr lang="en-GB" dirty="0"/>
              <a:t>likely for single-handed than in practices of 4 or </a:t>
            </a:r>
            <a:r>
              <a:rPr lang="en-GB" dirty="0" smtClean="0"/>
              <a:t>more</a:t>
            </a:r>
          </a:p>
          <a:p>
            <a:r>
              <a:rPr lang="en-GB" dirty="0" smtClean="0"/>
              <a:t>Certain specialties more – or less – likely to be referred</a:t>
            </a:r>
          </a:p>
          <a:p>
            <a:pPr lvl="1"/>
            <a:r>
              <a:rPr lang="en-GB" dirty="0" smtClean="0"/>
              <a:t>Psychiatry group, Obstetrics &amp; Gynaecology and General Practice significantly more likely to be referred than by chance</a:t>
            </a:r>
          </a:p>
          <a:p>
            <a:pPr lvl="1"/>
            <a:r>
              <a:rPr lang="en-GB" dirty="0" smtClean="0"/>
              <a:t>Anaesthetics, General Medicine group and Public &amp; Community Health significantly less likely to be referred than by chance</a:t>
            </a:r>
            <a:endParaRPr lang="en-GB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27584" y="6305550"/>
            <a:ext cx="19449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Source:  </a:t>
            </a:r>
            <a:r>
              <a:rPr lang="en-GB" sz="1600" dirty="0" smtClean="0"/>
              <a:t>NCAS </a:t>
            </a:r>
            <a:r>
              <a:rPr lang="en-GB" sz="1600" dirty="0"/>
              <a:t>(</a:t>
            </a:r>
            <a:r>
              <a:rPr lang="en-GB" sz="1600" dirty="0" smtClean="0"/>
              <a:t>2011)</a:t>
            </a:r>
            <a:endParaRPr lang="en-GB" sz="16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982476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evidence –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2012859"/>
          </a:xfrm>
        </p:spPr>
        <p:txBody>
          <a:bodyPr>
            <a:spAutoFit/>
          </a:bodyPr>
          <a:lstStyle/>
          <a:p>
            <a:r>
              <a:rPr lang="en-GB" dirty="0"/>
              <a:t>NCAS’ experience in assessing practitioners</a:t>
            </a:r>
          </a:p>
          <a:p>
            <a:pPr lvl="1"/>
            <a:r>
              <a:rPr lang="en-GB" dirty="0"/>
              <a:t>82% </a:t>
            </a:r>
            <a:r>
              <a:rPr lang="en-GB" dirty="0" smtClean="0"/>
              <a:t>had </a:t>
            </a:r>
            <a:r>
              <a:rPr lang="en-GB" dirty="0"/>
              <a:t>five or more major areas of deficit across four domains</a:t>
            </a:r>
          </a:p>
          <a:p>
            <a:pPr lvl="1"/>
            <a:r>
              <a:rPr lang="en-GB" dirty="0"/>
              <a:t>94% </a:t>
            </a:r>
            <a:r>
              <a:rPr lang="en-GB" dirty="0" smtClean="0"/>
              <a:t>had </a:t>
            </a:r>
            <a:r>
              <a:rPr lang="en-GB" dirty="0"/>
              <a:t>significant difficulty arising from </a:t>
            </a:r>
            <a:r>
              <a:rPr lang="en-GB" dirty="0" smtClean="0"/>
              <a:t>their behavioural approach</a:t>
            </a:r>
            <a:endParaRPr lang="en-GB" dirty="0"/>
          </a:p>
          <a:p>
            <a:pPr lvl="1"/>
            <a:r>
              <a:rPr lang="en-GB" dirty="0"/>
              <a:t>88% </a:t>
            </a:r>
            <a:r>
              <a:rPr lang="en-GB" dirty="0" smtClean="0"/>
              <a:t>had </a:t>
            </a:r>
            <a:r>
              <a:rPr lang="en-GB" dirty="0"/>
              <a:t>major challenges arising from their working environment</a:t>
            </a:r>
          </a:p>
          <a:p>
            <a:r>
              <a:rPr lang="en-GB" dirty="0" smtClean="0"/>
              <a:t>What was found was often at variance </a:t>
            </a:r>
            <a:r>
              <a:rPr lang="en-GB" dirty="0"/>
              <a:t>with </a:t>
            </a:r>
            <a:r>
              <a:rPr lang="en-GB" dirty="0" smtClean="0"/>
              <a:t>referred concerns</a:t>
            </a:r>
            <a:endParaRPr lang="en-GB" dirty="0"/>
          </a:p>
        </p:txBody>
      </p:sp>
      <p:graphicFrame>
        <p:nvGraphicFramePr>
          <p:cNvPr id="4" name="Group 39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85483337"/>
              </p:ext>
            </p:extLst>
          </p:nvPr>
        </p:nvGraphicFramePr>
        <p:xfrm>
          <a:off x="827584" y="3429000"/>
          <a:ext cx="8061856" cy="2675890"/>
        </p:xfrm>
        <a:graphic>
          <a:graphicData uri="http://schemas.openxmlformats.org/drawingml/2006/table">
            <a:tbl>
              <a:tblPr/>
              <a:tblGrid>
                <a:gridCol w="3344247"/>
                <a:gridCol w="2216462"/>
                <a:gridCol w="2501147"/>
              </a:tblGrid>
              <a:tr h="351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Domain</a:t>
                      </a:r>
                    </a:p>
                  </a:txBody>
                  <a:tcPr marL="72000" marR="72000" marT="71967" marB="35983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Notified at referral</a:t>
                      </a: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Found at assessment</a:t>
                      </a: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Clinical skills</a:t>
                      </a:r>
                    </a:p>
                  </a:txBody>
                  <a:tcPr marL="72000" marR="72000" marT="71967" marB="35983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54%</a:t>
                      </a: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82%</a:t>
                      </a: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Governance and safety</a:t>
                      </a:r>
                    </a:p>
                  </a:txBody>
                  <a:tcPr marL="72000" marR="72000" marT="71967" marB="35983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35%</a:t>
                      </a: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48%</a:t>
                      </a: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Behaviour – conduct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33%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ECB">
                        <a:alpha val="50195"/>
                      </a:srgbClr>
                    </a:solidFill>
                  </a:tcPr>
                </a:tc>
              </a:tr>
              <a:tr h="351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Behaviour – other than conduct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29%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94%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Health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24%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28%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Organisational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11%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88%</a:t>
                      </a:r>
                    </a:p>
                  </a:txBody>
                  <a:tcPr marL="72000" marR="72000" marT="71967" marB="35983" anchor="ctr" horzOverflow="overflow">
                    <a:lnL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27584" y="6305550"/>
            <a:ext cx="24595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Source:  </a:t>
            </a:r>
            <a:r>
              <a:rPr lang="en-GB" sz="1600" dirty="0" smtClean="0"/>
              <a:t>NCAS (2005, 2010)</a:t>
            </a:r>
            <a:endParaRPr lang="en-GB" sz="16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871666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84527"/>
            <a:ext cx="8133864" cy="523220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Behavioural factors – strengths becoming weaknesses</a:t>
            </a:r>
            <a:endParaRPr lang="en-GB" dirty="0">
              <a:latin typeface="+mn-lt"/>
            </a:endParaRPr>
          </a:p>
        </p:txBody>
      </p:sp>
      <p:graphicFrame>
        <p:nvGraphicFramePr>
          <p:cNvPr id="3" name="Group 7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03719976"/>
              </p:ext>
            </p:extLst>
          </p:nvPr>
        </p:nvGraphicFramePr>
        <p:xfrm>
          <a:off x="899592" y="1268812"/>
          <a:ext cx="3024336" cy="4388736"/>
        </p:xfrm>
        <a:graphic>
          <a:graphicData uri="http://schemas.openxmlformats.org/drawingml/2006/table">
            <a:tbl>
              <a:tblPr/>
              <a:tblGrid>
                <a:gridCol w="3024336"/>
              </a:tblGrid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STRENGTH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Enthusiastic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Shrewd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Careful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Independent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Focused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Confident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Charming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Vivacious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Imaginative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Diligent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cs typeface="Arial" charset="0"/>
                        </a:rPr>
                        <a:t>Dutiful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70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59560359"/>
              </p:ext>
            </p:extLst>
          </p:nvPr>
        </p:nvGraphicFramePr>
        <p:xfrm>
          <a:off x="5796137" y="1268760"/>
          <a:ext cx="3096344" cy="4388736"/>
        </p:xfrm>
        <a:graphic>
          <a:graphicData uri="http://schemas.openxmlformats.org/drawingml/2006/table">
            <a:tbl>
              <a:tblPr/>
              <a:tblGrid>
                <a:gridCol w="3096344"/>
              </a:tblGrid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DYSFUNCTIONAL BEHAVIOUR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Volatile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Mistrustful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Cautious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Detached</a:t>
                      </a: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Passive-Aggressive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Arrogant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Manipulative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Dramatic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Eccentric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Perfectionist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Dependent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7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79783237"/>
              </p:ext>
            </p:extLst>
          </p:nvPr>
        </p:nvGraphicFramePr>
        <p:xfrm>
          <a:off x="3923928" y="1268760"/>
          <a:ext cx="1872208" cy="4388450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5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Moving away from others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Moving against others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4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Moving towards others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755576" y="6305550"/>
            <a:ext cx="45262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Source:  Hogan and Hogan (1997, 2001); King (2008)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409416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84527"/>
            <a:ext cx="8133864" cy="523220"/>
          </a:xfrm>
        </p:spPr>
        <p:txBody>
          <a:bodyPr/>
          <a:lstStyle/>
          <a:p>
            <a:r>
              <a:rPr lang="en-GB" dirty="0"/>
              <a:t>Behavioural factors – </a:t>
            </a:r>
            <a:r>
              <a:rPr lang="en-GB" dirty="0" smtClean="0"/>
              <a:t>findings can </a:t>
            </a:r>
            <a:r>
              <a:rPr lang="en-GB" dirty="0"/>
              <a:t>be counterintuitive</a:t>
            </a:r>
          </a:p>
        </p:txBody>
      </p:sp>
      <p:graphicFrame>
        <p:nvGraphicFramePr>
          <p:cNvPr id="3" name="Group 7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98627600"/>
              </p:ext>
            </p:extLst>
          </p:nvPr>
        </p:nvGraphicFramePr>
        <p:xfrm>
          <a:off x="899592" y="1268760"/>
          <a:ext cx="3888432" cy="4298080"/>
        </p:xfrm>
        <a:graphic>
          <a:graphicData uri="http://schemas.openxmlformats.org/drawingml/2006/table">
            <a:tbl>
              <a:tblPr/>
              <a:tblGrid>
                <a:gridCol w="3888432"/>
              </a:tblGrid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WHAT WAS EXPECTED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More emotionally reactive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More introverted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Less open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Less agreeable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Less conscientious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More arrogant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Unmotivated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Stressed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Low self-awareness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Weak influencing and leadership skills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70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91275591"/>
              </p:ext>
            </p:extLst>
          </p:nvPr>
        </p:nvGraphicFramePr>
        <p:xfrm>
          <a:off x="4788024" y="1268760"/>
          <a:ext cx="4139967" cy="4297328"/>
        </p:xfrm>
        <a:graphic>
          <a:graphicData uri="http://schemas.openxmlformats.org/drawingml/2006/table">
            <a:tbl>
              <a:tblPr/>
              <a:tblGrid>
                <a:gridCol w="4139967"/>
              </a:tblGrid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+mn-lt"/>
                          <a:cs typeface="Arial" charset="0"/>
                        </a:rPr>
                        <a:t>WHAT WAS FOUND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Somewhat more reactive 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More introverted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Less open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Much MORE agreeable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Similar to the working population 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More perfectionist and more dependent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Motivated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Resilient (based on US norms) – but Stressed (based on UK working pop)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Low self-awareness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006ECB"/>
                        </a:buClr>
                        <a:buSzPct val="150000"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Weak influencing and leadership skills</a:t>
                      </a:r>
                    </a:p>
                  </a:txBody>
                  <a:tcPr marT="45704" marB="45704" anchor="ctr" horzOverflow="overflow">
                    <a:lnL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38100" cap="flat" cmpd="sng" algn="ctr">
                      <a:solidFill>
                        <a:srgbClr val="006ECB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1"/>
          <p:cNvSpPr txBox="1">
            <a:spLocks noChangeArrowheads="1"/>
          </p:cNvSpPr>
          <p:nvPr/>
        </p:nvSpPr>
        <p:spPr bwMode="auto">
          <a:xfrm>
            <a:off x="899592" y="6305550"/>
            <a:ext cx="23617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Source:  </a:t>
            </a:r>
            <a:r>
              <a:rPr lang="en-GB" sz="1600" dirty="0" smtClean="0"/>
              <a:t>King </a:t>
            </a:r>
            <a:r>
              <a:rPr lang="en-GB" sz="1600" dirty="0"/>
              <a:t>(</a:t>
            </a:r>
            <a:r>
              <a:rPr lang="en-GB" sz="1600" dirty="0" smtClean="0"/>
              <a:t>2007, 2009)</a:t>
            </a:r>
            <a:endParaRPr lang="en-GB" sz="16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27238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Behavioural factors – summary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3120854"/>
          </a:xfrm>
        </p:spPr>
        <p:txBody>
          <a:bodyPr/>
          <a:lstStyle/>
          <a:p>
            <a:r>
              <a:rPr lang="en-GB" dirty="0"/>
              <a:t>Patient-focused to the exclusion of wider considerations</a:t>
            </a:r>
          </a:p>
          <a:p>
            <a:r>
              <a:rPr lang="en-GB" dirty="0"/>
              <a:t>Diligent to the point of perfectionism</a:t>
            </a:r>
          </a:p>
          <a:p>
            <a:r>
              <a:rPr lang="en-GB" dirty="0"/>
              <a:t>Confrontation-averse</a:t>
            </a:r>
          </a:p>
          <a:p>
            <a:r>
              <a:rPr lang="en-GB" dirty="0"/>
              <a:t>Poor influencers </a:t>
            </a:r>
          </a:p>
          <a:p>
            <a:r>
              <a:rPr lang="en-GB" dirty="0"/>
              <a:t>Low self-awareness</a:t>
            </a:r>
          </a:p>
          <a:p>
            <a:r>
              <a:rPr lang="en-GB" dirty="0"/>
              <a:t>Receptive to ideas </a:t>
            </a:r>
          </a:p>
          <a:p>
            <a:r>
              <a:rPr lang="en-GB" b="1" dirty="0"/>
              <a:t>BUT</a:t>
            </a:r>
            <a:r>
              <a:rPr lang="en-GB" dirty="0"/>
              <a:t> resistant to changing their own ways of working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27584" y="6305550"/>
            <a:ext cx="1847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Source:  King (2007</a:t>
            </a:r>
            <a:r>
              <a:rPr lang="en-GB" sz="1600" dirty="0" smtClean="0"/>
              <a:t>)</a:t>
            </a:r>
            <a:endParaRPr lang="en-GB" sz="16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186089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3564053"/>
          </a:xfrm>
        </p:spPr>
        <p:txBody>
          <a:bodyPr/>
          <a:lstStyle/>
          <a:p>
            <a:r>
              <a:rPr lang="en-GB" dirty="0" smtClean="0"/>
              <a:t>Setting the scene</a:t>
            </a:r>
          </a:p>
          <a:p>
            <a:pPr lvl="1"/>
            <a:r>
              <a:rPr lang="en-GB" dirty="0" smtClean="0"/>
              <a:t>Doctors, power and their practice – why is this important?</a:t>
            </a:r>
          </a:p>
          <a:p>
            <a:r>
              <a:rPr lang="en-GB" dirty="0" smtClean="0"/>
              <a:t>When things go wrong – learning from experience</a:t>
            </a:r>
          </a:p>
          <a:p>
            <a:pPr lvl="1"/>
            <a:r>
              <a:rPr lang="en-GB" dirty="0"/>
              <a:t>The governance gap in UK health care – and the </a:t>
            </a:r>
            <a:r>
              <a:rPr lang="en-GB" dirty="0" smtClean="0"/>
              <a:t>response</a:t>
            </a:r>
          </a:p>
          <a:p>
            <a:pPr lvl="1"/>
            <a:r>
              <a:rPr lang="en-GB" dirty="0" smtClean="0"/>
              <a:t>What did we learn?   How did we do?</a:t>
            </a:r>
            <a:endParaRPr lang="en-GB" dirty="0"/>
          </a:p>
          <a:p>
            <a:pPr lvl="1"/>
            <a:r>
              <a:rPr lang="en-GB" dirty="0" smtClean="0"/>
              <a:t>Where </a:t>
            </a:r>
            <a:r>
              <a:rPr lang="en-GB" dirty="0"/>
              <a:t>are we now?   Where do we need to </a:t>
            </a:r>
            <a:r>
              <a:rPr lang="en-GB" dirty="0" smtClean="0"/>
              <a:t>go?</a:t>
            </a:r>
          </a:p>
          <a:p>
            <a:r>
              <a:rPr lang="en-GB" dirty="0" smtClean="0"/>
              <a:t>Looking forward – using experience</a:t>
            </a:r>
          </a:p>
          <a:p>
            <a:pPr lvl="1"/>
            <a:r>
              <a:rPr lang="en-GB" dirty="0" smtClean="0"/>
              <a:t>Predicting, preventing and identifying dysfunctional practice</a:t>
            </a:r>
          </a:p>
          <a:p>
            <a:pPr lvl="1"/>
            <a:r>
              <a:rPr lang="en-GB" dirty="0" smtClean="0"/>
              <a:t>And if we do – what are the chances of success in managing it?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645718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predicts the likelihood of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4745915"/>
          </a:xfrm>
        </p:spPr>
        <p:txBody>
          <a:bodyPr/>
          <a:lstStyle/>
          <a:p>
            <a:r>
              <a:rPr lang="en-GB" dirty="0"/>
              <a:t>Do they have the ‘key’ personality traits to </a:t>
            </a:r>
            <a:r>
              <a:rPr lang="en-GB" dirty="0" smtClean="0"/>
              <a:t>support </a:t>
            </a:r>
            <a:r>
              <a:rPr lang="en-GB" dirty="0"/>
              <a:t>change?</a:t>
            </a:r>
          </a:p>
          <a:p>
            <a:pPr lvl="1"/>
            <a:r>
              <a:rPr lang="en-GB" dirty="0"/>
              <a:t>Are they stable enough? </a:t>
            </a:r>
          </a:p>
          <a:p>
            <a:pPr lvl="1"/>
            <a:r>
              <a:rPr lang="en-GB" dirty="0"/>
              <a:t>Can they persevere? </a:t>
            </a:r>
          </a:p>
          <a:p>
            <a:r>
              <a:rPr lang="en-GB" dirty="0"/>
              <a:t>Do they have insight?</a:t>
            </a:r>
          </a:p>
          <a:p>
            <a:pPr lvl="1"/>
            <a:r>
              <a:rPr lang="en-GB" dirty="0"/>
              <a:t>Are they psychologically minded?</a:t>
            </a:r>
          </a:p>
          <a:p>
            <a:pPr lvl="1"/>
            <a:r>
              <a:rPr lang="en-GB" dirty="0"/>
              <a:t>Can they reflect on their behaviour and learn from their experience?</a:t>
            </a:r>
          </a:p>
          <a:p>
            <a:r>
              <a:rPr lang="en-GB" dirty="0"/>
              <a:t>Do they want / intend to change?</a:t>
            </a:r>
          </a:p>
          <a:p>
            <a:pPr lvl="1"/>
            <a:r>
              <a:rPr lang="en-GB" dirty="0"/>
              <a:t>Have they a history of successful change attempts?</a:t>
            </a:r>
          </a:p>
          <a:p>
            <a:pPr lvl="1"/>
            <a:r>
              <a:rPr lang="en-GB" dirty="0"/>
              <a:t>What will motivate them to change?</a:t>
            </a:r>
          </a:p>
          <a:p>
            <a:r>
              <a:rPr lang="en-GB" dirty="0"/>
              <a:t>What kind of environment will they be working in?</a:t>
            </a:r>
          </a:p>
          <a:p>
            <a:pPr lvl="1"/>
            <a:r>
              <a:rPr lang="en-GB" dirty="0"/>
              <a:t>What support is available?</a:t>
            </a:r>
          </a:p>
          <a:p>
            <a:pPr lvl="1"/>
            <a:r>
              <a:rPr lang="en-GB" dirty="0"/>
              <a:t>What are the contextual factors that may influence their behaviour?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27584" y="6335712"/>
            <a:ext cx="1847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Source:  King (2008)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5587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5361468"/>
          </a:xfrm>
        </p:spPr>
        <p:txBody>
          <a:bodyPr/>
          <a:lstStyle/>
          <a:p>
            <a:r>
              <a:rPr lang="en-GB" dirty="0" smtClean="0"/>
              <a:t>Dysfunctional practice</a:t>
            </a:r>
          </a:p>
          <a:p>
            <a:pPr lvl="1"/>
            <a:r>
              <a:rPr lang="en-GB" dirty="0" smtClean="0"/>
              <a:t>Rare – but high in its impact on patients and the wider health team</a:t>
            </a:r>
          </a:p>
          <a:p>
            <a:r>
              <a:rPr lang="en-GB" dirty="0" smtClean="0"/>
              <a:t>The evidence is building on what contributes to it</a:t>
            </a:r>
          </a:p>
          <a:p>
            <a:pPr lvl="1"/>
            <a:r>
              <a:rPr lang="en-GB" dirty="0" smtClean="0"/>
              <a:t>Consistent across jurisdictions</a:t>
            </a:r>
          </a:p>
          <a:p>
            <a:pPr lvl="1"/>
            <a:r>
              <a:rPr lang="en-GB" dirty="0" smtClean="0"/>
              <a:t>Disruptive behaviour is a significant element – including, in extreme cases, abuse of inherent professional power</a:t>
            </a:r>
          </a:p>
          <a:p>
            <a:r>
              <a:rPr lang="en-GB" dirty="0" smtClean="0"/>
              <a:t>The UK’s experience to tackling this governance challenge</a:t>
            </a:r>
          </a:p>
          <a:p>
            <a:pPr lvl="1"/>
            <a:r>
              <a:rPr lang="en-GB" dirty="0"/>
              <a:t>Repeated creation, abolition and recreation of external agencies</a:t>
            </a:r>
          </a:p>
          <a:p>
            <a:pPr lvl="1"/>
            <a:r>
              <a:rPr lang="en-GB" dirty="0" smtClean="0"/>
              <a:t>Focus shift from failing practitioners to failing organisations / systems</a:t>
            </a:r>
            <a:endParaRPr lang="en-GB" dirty="0"/>
          </a:p>
          <a:p>
            <a:r>
              <a:rPr lang="en-GB" dirty="0" smtClean="0"/>
              <a:t>What we need into the future</a:t>
            </a:r>
          </a:p>
          <a:p>
            <a:pPr lvl="1"/>
            <a:r>
              <a:rPr lang="en-GB" dirty="0" smtClean="0"/>
              <a:t>Simpler regulatory </a:t>
            </a:r>
            <a:r>
              <a:rPr lang="en-GB" dirty="0"/>
              <a:t>landscape with clear rules, audited for use</a:t>
            </a:r>
          </a:p>
          <a:p>
            <a:pPr lvl="1"/>
            <a:r>
              <a:rPr lang="en-GB" dirty="0" smtClean="0"/>
              <a:t>Better integration across regulation and governance support</a:t>
            </a:r>
            <a:endParaRPr lang="en-GB" dirty="0"/>
          </a:p>
          <a:p>
            <a:pPr lvl="1"/>
            <a:r>
              <a:rPr lang="en-GB" dirty="0" smtClean="0"/>
              <a:t>More sensitive and specific systems to support front-line governance in moving up stream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636662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8136904" cy="584775"/>
          </a:xfrm>
        </p:spPr>
        <p:txBody>
          <a:bodyPr/>
          <a:lstStyle/>
          <a:p>
            <a:r>
              <a:rPr lang="en-GB" dirty="0" smtClean="0"/>
              <a:t>DOCTORS, POWER AND THEIR PERFORMANCE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8136904" cy="1006429"/>
          </a:xfrm>
        </p:spPr>
        <p:txBody>
          <a:bodyPr/>
          <a:lstStyle/>
          <a:p>
            <a:r>
              <a:rPr lang="en-GB" sz="2700" dirty="0" smtClean="0"/>
              <a:t>October 2012</a:t>
            </a:r>
            <a:endParaRPr lang="en-GB" sz="2700" dirty="0"/>
          </a:p>
          <a:p>
            <a:r>
              <a:rPr lang="en-GB" sz="2700" dirty="0"/>
              <a:t>Professor Alastair Scotland </a:t>
            </a:r>
            <a:r>
              <a:rPr lang="en-GB" sz="2700" dirty="0" smtClean="0"/>
              <a:t>OBE FRCS </a:t>
            </a:r>
            <a:r>
              <a:rPr lang="en-GB" sz="2700" dirty="0"/>
              <a:t>FRCP FRCGP FFPH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949903" y="2132856"/>
            <a:ext cx="2918534" cy="20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Y:\pc&amp;telecoms\images\presentation_logos\rsm_shiel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91829" y="2132856"/>
            <a:ext cx="1971675" cy="200025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411935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003772"/>
            <a:ext cx="8136904" cy="584775"/>
          </a:xfrm>
        </p:spPr>
        <p:txBody>
          <a:bodyPr/>
          <a:lstStyle/>
          <a:p>
            <a:r>
              <a:rPr lang="en-GB" dirty="0" smtClean="0"/>
              <a:t>Scene Setting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122658"/>
            <a:ext cx="8136904" cy="523220"/>
          </a:xfrm>
        </p:spPr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octors, power and their practice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6615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Doctors and power – the 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5041380"/>
          </a:xfrm>
        </p:spPr>
        <p:txBody>
          <a:bodyPr/>
          <a:lstStyle/>
          <a:p>
            <a:r>
              <a:rPr lang="en-GB" dirty="0" smtClean="0"/>
              <a:t>All </a:t>
            </a:r>
            <a:r>
              <a:rPr lang="en-GB" dirty="0"/>
              <a:t>practising doctors </a:t>
            </a:r>
            <a:r>
              <a:rPr lang="en-GB" dirty="0" smtClean="0"/>
              <a:t>are, by definition, in </a:t>
            </a:r>
            <a:r>
              <a:rPr lang="en-GB" dirty="0"/>
              <a:t>positions of </a:t>
            </a:r>
            <a:r>
              <a:rPr lang="en-GB" dirty="0" smtClean="0"/>
              <a:t>power</a:t>
            </a:r>
          </a:p>
          <a:p>
            <a:pPr lvl="1"/>
            <a:r>
              <a:rPr lang="en-GB" dirty="0" smtClean="0"/>
              <a:t>In the doctor-patient relationship</a:t>
            </a:r>
          </a:p>
          <a:p>
            <a:pPr lvl="1"/>
            <a:r>
              <a:rPr lang="en-GB" dirty="0" smtClean="0"/>
              <a:t>In the clinical team</a:t>
            </a:r>
          </a:p>
          <a:p>
            <a:pPr lvl="1"/>
            <a:r>
              <a:rPr lang="en-GB" dirty="0" smtClean="0"/>
              <a:t>In the organisation and the wider health economy</a:t>
            </a:r>
          </a:p>
          <a:p>
            <a:pPr lvl="1"/>
            <a:r>
              <a:rPr lang="en-GB" dirty="0" smtClean="0"/>
              <a:t>In the population they serve</a:t>
            </a:r>
          </a:p>
          <a:p>
            <a:r>
              <a:rPr lang="en-GB" dirty="0" smtClean="0"/>
              <a:t>All practising doctors are ascribed positions of power</a:t>
            </a:r>
          </a:p>
          <a:p>
            <a:pPr lvl="1"/>
            <a:r>
              <a:rPr lang="en-GB" dirty="0" smtClean="0"/>
              <a:t>In law</a:t>
            </a:r>
          </a:p>
          <a:p>
            <a:pPr lvl="1"/>
            <a:r>
              <a:rPr lang="en-GB" dirty="0" smtClean="0"/>
              <a:t>In the way health services are structured</a:t>
            </a:r>
          </a:p>
          <a:p>
            <a:pPr lvl="1"/>
            <a:r>
              <a:rPr lang="en-GB" dirty="0" smtClean="0"/>
              <a:t>In the attitude of patients and society</a:t>
            </a:r>
          </a:p>
          <a:p>
            <a:r>
              <a:rPr lang="en-GB" dirty="0" smtClean="0"/>
              <a:t>The nature of medical regulation underpins and enhances this power gradient</a:t>
            </a:r>
          </a:p>
          <a:p>
            <a:pPr lvl="1"/>
            <a:r>
              <a:rPr lang="en-GB" dirty="0" smtClean="0"/>
              <a:t>The stewardship of an obscure science and technology</a:t>
            </a:r>
          </a:p>
          <a:p>
            <a:pPr lvl="1"/>
            <a:r>
              <a:rPr lang="en-GB" dirty="0" smtClean="0"/>
              <a:t>The lack of accessibility and practicability of a relevant legal code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863657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Doctors and power – the consequence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3502497"/>
          </a:xfrm>
        </p:spPr>
        <p:txBody>
          <a:bodyPr/>
          <a:lstStyle/>
          <a:p>
            <a:r>
              <a:rPr lang="en-GB" dirty="0" smtClean="0"/>
              <a:t>The consequence of these power gradients is the need for a contract</a:t>
            </a:r>
          </a:p>
          <a:p>
            <a:pPr lvl="1"/>
            <a:r>
              <a:rPr lang="en-GB" dirty="0" smtClean="0"/>
              <a:t>Between the profession and society</a:t>
            </a:r>
          </a:p>
          <a:p>
            <a:pPr lvl="1"/>
            <a:r>
              <a:rPr lang="en-GB" dirty="0" smtClean="0"/>
              <a:t>Between individual practitioners and those they work with</a:t>
            </a:r>
          </a:p>
          <a:p>
            <a:r>
              <a:rPr lang="en-GB" dirty="0" smtClean="0"/>
              <a:t>Contracts are about creating an equal relationship</a:t>
            </a:r>
          </a:p>
          <a:p>
            <a:r>
              <a:rPr lang="en-GB" dirty="0" smtClean="0"/>
              <a:t>And when </a:t>
            </a:r>
            <a:r>
              <a:rPr lang="en-GB" dirty="0" smtClean="0">
                <a:latin typeface="Calibri"/>
                <a:cs typeface="Calibri"/>
              </a:rPr>
              <a:t>t</a:t>
            </a:r>
            <a:r>
              <a:rPr lang="en-GB" dirty="0" smtClean="0"/>
              <a:t>h</a:t>
            </a:r>
            <a:r>
              <a:rPr lang="en-GB" dirty="0" smtClean="0">
                <a:latin typeface="Calibri"/>
                <a:cs typeface="Calibri"/>
              </a:rPr>
              <a:t>i</a:t>
            </a:r>
            <a:r>
              <a:rPr lang="en-GB" dirty="0" smtClean="0"/>
              <a:t>ng</a:t>
            </a:r>
            <a:r>
              <a:rPr lang="en-GB" dirty="0" smtClean="0">
                <a:latin typeface="Calibri"/>
                <a:cs typeface="Calibri"/>
              </a:rPr>
              <a:t>s</a:t>
            </a:r>
            <a:r>
              <a:rPr lang="en-GB" dirty="0" smtClean="0"/>
              <a:t> go wrong …</a:t>
            </a:r>
          </a:p>
          <a:p>
            <a:pPr lvl="1"/>
            <a:r>
              <a:rPr lang="en-GB" dirty="0" smtClean="0"/>
              <a:t>Matters can closely reflect and enhance apparently inappropriate power gradients</a:t>
            </a:r>
          </a:p>
          <a:p>
            <a:pPr lvl="1"/>
            <a:r>
              <a:rPr lang="en-GB" dirty="0" smtClean="0"/>
              <a:t>And everyone suffers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657418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003772"/>
            <a:ext cx="8136904" cy="584775"/>
          </a:xfrm>
        </p:spPr>
        <p:txBody>
          <a:bodyPr/>
          <a:lstStyle/>
          <a:p>
            <a:r>
              <a:rPr lang="en-GB" dirty="0" smtClean="0"/>
              <a:t>When things go wrong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122658"/>
            <a:ext cx="8136904" cy="523220"/>
          </a:xfrm>
        </p:spPr>
        <p:txBody>
          <a:bodyPr/>
          <a:lstStyle/>
          <a:p>
            <a:r>
              <a:rPr lang="en-GB" dirty="0" smtClean="0"/>
              <a:t>Learning from experience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84404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governance 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3945696"/>
          </a:xfrm>
        </p:spPr>
        <p:txBody>
          <a:bodyPr wrap="square">
            <a:spAutoFit/>
          </a:bodyPr>
          <a:lstStyle/>
          <a:p>
            <a:r>
              <a:rPr lang="en-GB" dirty="0"/>
              <a:t>Medical scandals</a:t>
            </a:r>
          </a:p>
          <a:p>
            <a:pPr lvl="1"/>
            <a:r>
              <a:rPr lang="en-GB" dirty="0"/>
              <a:t>Was poor performance tolerated more than it should have been?</a:t>
            </a:r>
          </a:p>
          <a:p>
            <a:r>
              <a:rPr lang="en-GB" dirty="0"/>
              <a:t>Repeated common features in service and individual failures</a:t>
            </a:r>
          </a:p>
          <a:p>
            <a:pPr lvl="1"/>
            <a:r>
              <a:rPr lang="en-GB" dirty="0"/>
              <a:t>Was health care in the UK able to learn from its own mistakes?</a:t>
            </a:r>
          </a:p>
          <a:p>
            <a:r>
              <a:rPr lang="en-GB" dirty="0"/>
              <a:t>Systems for responding to these failures not fit for purpose</a:t>
            </a:r>
          </a:p>
          <a:p>
            <a:pPr lvl="1"/>
            <a:r>
              <a:rPr lang="en-GB" dirty="0"/>
              <a:t>Outdated, unwieldy and bureaucratic</a:t>
            </a:r>
          </a:p>
          <a:p>
            <a:pPr lvl="1"/>
            <a:r>
              <a:rPr lang="en-GB" dirty="0"/>
              <a:t>Excessively legalistic, adversarial and court-like</a:t>
            </a:r>
          </a:p>
          <a:p>
            <a:r>
              <a:rPr lang="en-GB" dirty="0"/>
              <a:t>Media response focused on blame</a:t>
            </a:r>
          </a:p>
          <a:p>
            <a:pPr lvl="1"/>
            <a:r>
              <a:rPr lang="en-GB" dirty="0"/>
              <a:t>Difficult or impossible to separate out individual failure, system failure and untoward incidents which were no-one’s </a:t>
            </a:r>
            <a:r>
              <a:rPr lang="en-GB" dirty="0" smtClean="0"/>
              <a:t>fault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98480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response </a:t>
            </a:r>
            <a:r>
              <a:rPr lang="en-GB" dirty="0"/>
              <a:t>– </a:t>
            </a:r>
            <a:r>
              <a:rPr lang="en-GB" dirty="0" smtClean="0"/>
              <a:t>a three </a:t>
            </a:r>
            <a:r>
              <a:rPr lang="en-GB" dirty="0"/>
              <a:t>phase </a:t>
            </a:r>
            <a:r>
              <a:rPr lang="en-GB" dirty="0" smtClean="0"/>
              <a:t>approach to reform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3864" cy="4548938"/>
          </a:xfrm>
        </p:spPr>
        <p:txBody>
          <a:bodyPr/>
          <a:lstStyle/>
          <a:p>
            <a:r>
              <a:rPr lang="en-GB" dirty="0" smtClean="0"/>
              <a:t>Moving </a:t>
            </a:r>
            <a:r>
              <a:rPr lang="en-GB" dirty="0"/>
              <a:t>accountability centre stage, underpinned by </a:t>
            </a:r>
            <a:r>
              <a:rPr lang="en-GB" dirty="0" smtClean="0"/>
              <a:t>new central </a:t>
            </a:r>
            <a:r>
              <a:rPr lang="en-GB" dirty="0"/>
              <a:t>governance </a:t>
            </a:r>
            <a:r>
              <a:rPr lang="en-GB" dirty="0" smtClean="0"/>
              <a:t>bodies</a:t>
            </a:r>
          </a:p>
          <a:p>
            <a:pPr lvl="1"/>
            <a:r>
              <a:rPr lang="en-GB" dirty="0" smtClean="0"/>
              <a:t>System governance – CHI-HCC-CQC / QIS-HIS </a:t>
            </a:r>
            <a:r>
              <a:rPr lang="en-GB" dirty="0"/>
              <a:t>/ RQIA / </a:t>
            </a:r>
            <a:r>
              <a:rPr lang="en-GB" dirty="0" smtClean="0"/>
              <a:t>HIW, </a:t>
            </a:r>
            <a:r>
              <a:rPr lang="en-GB" dirty="0"/>
              <a:t>NICE, </a:t>
            </a:r>
            <a:r>
              <a:rPr lang="en-GB" dirty="0" smtClean="0"/>
              <a:t>NPSA, NHSLA, CSCI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r>
              <a:rPr lang="en-GB" dirty="0" smtClean="0"/>
              <a:t>Professional governance – CHRE, NCAA-NCAS</a:t>
            </a:r>
            <a:endParaRPr lang="en-GB" dirty="0"/>
          </a:p>
          <a:p>
            <a:r>
              <a:rPr lang="en-GB" dirty="0"/>
              <a:t>Modernising employment </a:t>
            </a:r>
            <a:r>
              <a:rPr lang="en-GB" dirty="0" smtClean="0"/>
              <a:t>and HR practice</a:t>
            </a:r>
            <a:endParaRPr lang="en-GB" dirty="0"/>
          </a:p>
          <a:p>
            <a:pPr lvl="1"/>
            <a:r>
              <a:rPr lang="en-GB" dirty="0"/>
              <a:t>Contracts of employment and for provision of service</a:t>
            </a:r>
          </a:p>
          <a:p>
            <a:pPr lvl="1"/>
            <a:r>
              <a:rPr lang="en-GB" dirty="0"/>
              <a:t>Education, training and career structures</a:t>
            </a:r>
          </a:p>
          <a:p>
            <a:pPr lvl="1"/>
            <a:r>
              <a:rPr lang="en-GB" dirty="0"/>
              <a:t>Disciplinary and other professional governance systems for employed and contracted practitioners</a:t>
            </a:r>
          </a:p>
          <a:p>
            <a:r>
              <a:rPr lang="en-GB" dirty="0"/>
              <a:t>Reforming professional regulation for all clinical staff </a:t>
            </a:r>
            <a:r>
              <a:rPr lang="en-GB" dirty="0" smtClean="0"/>
              <a:t>groups</a:t>
            </a:r>
          </a:p>
          <a:p>
            <a:pPr lvl="1"/>
            <a:r>
              <a:rPr lang="en-GB" i="1" dirty="0" smtClean="0"/>
              <a:t>Trust, Assurance and Safety</a:t>
            </a:r>
            <a:r>
              <a:rPr lang="en-GB" dirty="0" smtClean="0"/>
              <a:t>, responsible officers, revalidation </a:t>
            </a:r>
            <a:r>
              <a:rPr lang="en-GB" dirty="0" err="1" smtClean="0"/>
              <a:t>etc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405950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– how the </a:t>
            </a:r>
            <a:r>
              <a:rPr lang="en-GB" dirty="0"/>
              <a:t>quality </a:t>
            </a:r>
            <a:r>
              <a:rPr lang="en-GB" dirty="0" smtClean="0"/>
              <a:t>arena can feel</a:t>
            </a:r>
            <a:endParaRPr lang="en-GB" dirty="0"/>
          </a:p>
        </p:txBody>
      </p:sp>
      <p:grpSp>
        <p:nvGrpSpPr>
          <p:cNvPr id="59" name="Group 58"/>
          <p:cNvGrpSpPr/>
          <p:nvPr/>
        </p:nvGrpSpPr>
        <p:grpSpPr>
          <a:xfrm>
            <a:off x="822281" y="1240549"/>
            <a:ext cx="8036171" cy="5081121"/>
            <a:chOff x="468313" y="1700213"/>
            <a:chExt cx="8280401" cy="4752975"/>
          </a:xfrm>
        </p:grpSpPr>
        <p:sp>
          <p:nvSpPr>
            <p:cNvPr id="60" name="Rectangle 3"/>
            <p:cNvSpPr>
              <a:spLocks noChangeArrowheads="1"/>
            </p:cNvSpPr>
            <p:nvPr/>
          </p:nvSpPr>
          <p:spPr bwMode="auto">
            <a:xfrm>
              <a:off x="468313" y="1700213"/>
              <a:ext cx="8280401" cy="4752975"/>
            </a:xfrm>
            <a:prstGeom prst="rect">
              <a:avLst/>
            </a:prstGeom>
            <a:solidFill>
              <a:srgbClr val="669900"/>
            </a:solidFill>
            <a:ln w="635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61" name="Oval 4"/>
            <p:cNvSpPr>
              <a:spLocks noChangeArrowheads="1"/>
            </p:cNvSpPr>
            <p:nvPr/>
          </p:nvSpPr>
          <p:spPr bwMode="auto">
            <a:xfrm>
              <a:off x="3708400" y="3357563"/>
              <a:ext cx="1871664" cy="1657350"/>
            </a:xfrm>
            <a:prstGeom prst="ellipse">
              <a:avLst/>
            </a:prstGeom>
            <a:solidFill>
              <a:srgbClr val="669900"/>
            </a:solidFill>
            <a:ln w="635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4643438" y="1700213"/>
              <a:ext cx="0" cy="4752975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Oval 6"/>
            <p:cNvSpPr>
              <a:spLocks noChangeArrowheads="1"/>
            </p:cNvSpPr>
            <p:nvPr/>
          </p:nvSpPr>
          <p:spPr bwMode="auto">
            <a:xfrm>
              <a:off x="827088" y="3357565"/>
              <a:ext cx="1368426" cy="1439862"/>
            </a:xfrm>
            <a:prstGeom prst="ellipse">
              <a:avLst/>
            </a:prstGeom>
            <a:solidFill>
              <a:srgbClr val="669900"/>
            </a:solidFill>
            <a:ln w="635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7"/>
            <p:cNvSpPr>
              <a:spLocks noChangeArrowheads="1"/>
            </p:cNvSpPr>
            <p:nvPr/>
          </p:nvSpPr>
          <p:spPr bwMode="auto">
            <a:xfrm>
              <a:off x="7019925" y="3357565"/>
              <a:ext cx="1368426" cy="1439862"/>
            </a:xfrm>
            <a:prstGeom prst="ellipse">
              <a:avLst/>
            </a:prstGeom>
            <a:solidFill>
              <a:srgbClr val="669900"/>
            </a:solidFill>
            <a:ln w="635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8"/>
            <p:cNvSpPr>
              <a:spLocks noChangeArrowheads="1"/>
            </p:cNvSpPr>
            <p:nvPr/>
          </p:nvSpPr>
          <p:spPr bwMode="auto">
            <a:xfrm>
              <a:off x="7381876" y="2781300"/>
              <a:ext cx="1366838" cy="2519363"/>
            </a:xfrm>
            <a:prstGeom prst="rect">
              <a:avLst/>
            </a:prstGeom>
            <a:solidFill>
              <a:srgbClr val="669900"/>
            </a:solidFill>
            <a:ln w="635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9"/>
            <p:cNvSpPr>
              <a:spLocks noChangeArrowheads="1"/>
            </p:cNvSpPr>
            <p:nvPr/>
          </p:nvSpPr>
          <p:spPr bwMode="auto">
            <a:xfrm>
              <a:off x="468313" y="2781300"/>
              <a:ext cx="1366837" cy="2519363"/>
            </a:xfrm>
            <a:prstGeom prst="rect">
              <a:avLst/>
            </a:prstGeom>
            <a:solidFill>
              <a:srgbClr val="669900"/>
            </a:solidFill>
            <a:ln w="635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10"/>
            <p:cNvSpPr>
              <a:spLocks noChangeArrowheads="1"/>
            </p:cNvSpPr>
            <p:nvPr/>
          </p:nvSpPr>
          <p:spPr bwMode="auto">
            <a:xfrm>
              <a:off x="468313" y="3284538"/>
              <a:ext cx="503237" cy="1512887"/>
            </a:xfrm>
            <a:prstGeom prst="rect">
              <a:avLst/>
            </a:prstGeom>
            <a:solidFill>
              <a:srgbClr val="669900"/>
            </a:solidFill>
            <a:ln w="635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11"/>
            <p:cNvSpPr>
              <a:spLocks noChangeArrowheads="1"/>
            </p:cNvSpPr>
            <p:nvPr/>
          </p:nvSpPr>
          <p:spPr bwMode="auto">
            <a:xfrm>
              <a:off x="8245475" y="3284538"/>
              <a:ext cx="503238" cy="1512887"/>
            </a:xfrm>
            <a:prstGeom prst="rect">
              <a:avLst/>
            </a:prstGeom>
            <a:solidFill>
              <a:srgbClr val="669900"/>
            </a:solidFill>
            <a:ln w="635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949570" y="1310056"/>
            <a:ext cx="7791384" cy="4863012"/>
            <a:chOff x="949569" y="1310055"/>
            <a:chExt cx="7791385" cy="4863012"/>
          </a:xfrm>
        </p:grpSpPr>
        <p:sp>
          <p:nvSpPr>
            <p:cNvPr id="106" name="Text Box 12"/>
            <p:cNvSpPr txBox="1">
              <a:spLocks noChangeArrowheads="1"/>
            </p:cNvSpPr>
            <p:nvPr/>
          </p:nvSpPr>
          <p:spPr bwMode="auto">
            <a:xfrm>
              <a:off x="4163188" y="3731530"/>
              <a:ext cx="6316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CQC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07" name="Text Box 13"/>
            <p:cNvSpPr txBox="1">
              <a:spLocks noChangeArrowheads="1"/>
            </p:cNvSpPr>
            <p:nvPr/>
          </p:nvSpPr>
          <p:spPr bwMode="auto">
            <a:xfrm>
              <a:off x="4568508" y="2157489"/>
              <a:ext cx="303929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Performance Management</a:t>
              </a:r>
            </a:p>
          </p:txBody>
        </p:sp>
        <p:sp>
          <p:nvSpPr>
            <p:cNvPr id="108" name="Text Box 14"/>
            <p:cNvSpPr txBox="1">
              <a:spLocks noChangeArrowheads="1"/>
            </p:cNvSpPr>
            <p:nvPr/>
          </p:nvSpPr>
          <p:spPr bwMode="auto">
            <a:xfrm>
              <a:off x="5477356" y="3034999"/>
              <a:ext cx="200920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NHS Constitution</a:t>
              </a:r>
            </a:p>
          </p:txBody>
        </p:sp>
        <p:sp>
          <p:nvSpPr>
            <p:cNvPr id="109" name="Text Box 15"/>
            <p:cNvSpPr txBox="1">
              <a:spLocks noChangeArrowheads="1"/>
            </p:cNvSpPr>
            <p:nvPr/>
          </p:nvSpPr>
          <p:spPr bwMode="auto">
            <a:xfrm>
              <a:off x="5682740" y="4967327"/>
              <a:ext cx="294087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Professional accreditation</a:t>
              </a:r>
            </a:p>
          </p:txBody>
        </p:sp>
        <p:sp>
          <p:nvSpPr>
            <p:cNvPr id="110" name="Text Box 16"/>
            <p:cNvSpPr txBox="1">
              <a:spLocks noChangeArrowheads="1"/>
            </p:cNvSpPr>
            <p:nvPr/>
          </p:nvSpPr>
          <p:spPr bwMode="auto">
            <a:xfrm>
              <a:off x="1201958" y="5697891"/>
              <a:ext cx="18181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Personalisation</a:t>
              </a:r>
            </a:p>
          </p:txBody>
        </p:sp>
        <p:sp>
          <p:nvSpPr>
            <p:cNvPr id="111" name="Text Box 17"/>
            <p:cNvSpPr txBox="1">
              <a:spLocks noChangeArrowheads="1"/>
            </p:cNvSpPr>
            <p:nvPr/>
          </p:nvSpPr>
          <p:spPr bwMode="auto">
            <a:xfrm>
              <a:off x="1648617" y="5178348"/>
              <a:ext cx="19891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Quality Accounts</a:t>
              </a:r>
            </a:p>
          </p:txBody>
        </p:sp>
        <p:sp>
          <p:nvSpPr>
            <p:cNvPr id="112" name="Text Box 18"/>
            <p:cNvSpPr txBox="1">
              <a:spLocks noChangeArrowheads="1"/>
            </p:cNvSpPr>
            <p:nvPr/>
          </p:nvSpPr>
          <p:spPr bwMode="auto">
            <a:xfrm>
              <a:off x="2244890" y="4681871"/>
              <a:ext cx="22258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Quality Framework</a:t>
              </a:r>
            </a:p>
          </p:txBody>
        </p:sp>
        <p:sp>
          <p:nvSpPr>
            <p:cNvPr id="113" name="Text Box 19"/>
            <p:cNvSpPr txBox="1">
              <a:spLocks noChangeArrowheads="1"/>
            </p:cNvSpPr>
            <p:nvPr/>
          </p:nvSpPr>
          <p:spPr bwMode="auto">
            <a:xfrm>
              <a:off x="1241849" y="1310055"/>
              <a:ext cx="26189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National Quality Board</a:t>
              </a:r>
            </a:p>
          </p:txBody>
        </p:sp>
        <p:sp>
          <p:nvSpPr>
            <p:cNvPr id="114" name="Text Box 20"/>
            <p:cNvSpPr txBox="1">
              <a:spLocks noChangeArrowheads="1"/>
            </p:cNvSpPr>
            <p:nvPr/>
          </p:nvSpPr>
          <p:spPr bwMode="auto">
            <a:xfrm>
              <a:off x="1121717" y="1785759"/>
              <a:ext cx="199387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Other Regulators</a:t>
              </a:r>
            </a:p>
          </p:txBody>
        </p:sp>
        <p:sp>
          <p:nvSpPr>
            <p:cNvPr id="115" name="Text Box 21"/>
            <p:cNvSpPr txBox="1">
              <a:spLocks noChangeArrowheads="1"/>
            </p:cNvSpPr>
            <p:nvPr/>
          </p:nvSpPr>
          <p:spPr bwMode="auto">
            <a:xfrm>
              <a:off x="3878113" y="1323810"/>
              <a:ext cx="90120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NHSLA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16" name="Text Box 22"/>
            <p:cNvSpPr txBox="1">
              <a:spLocks noChangeArrowheads="1"/>
            </p:cNvSpPr>
            <p:nvPr/>
          </p:nvSpPr>
          <p:spPr bwMode="auto">
            <a:xfrm>
              <a:off x="1787476" y="3731528"/>
              <a:ext cx="119635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3</a:t>
              </a:r>
              <a:r>
                <a:rPr lang="en-GB" sz="2000" b="1" baseline="30000" dirty="0">
                  <a:latin typeface="+mn-lt"/>
                  <a:cs typeface="Arial" charset="0"/>
                </a:rPr>
                <a:t>rd</a:t>
              </a:r>
              <a:r>
                <a:rPr lang="en-GB" sz="2000" b="1" dirty="0">
                  <a:latin typeface="+mn-lt"/>
                  <a:cs typeface="Arial" charset="0"/>
                </a:rPr>
                <a:t> Sector</a:t>
              </a:r>
            </a:p>
          </p:txBody>
        </p:sp>
        <p:sp>
          <p:nvSpPr>
            <p:cNvPr id="117" name="Text Box 23"/>
            <p:cNvSpPr txBox="1">
              <a:spLocks noChangeArrowheads="1"/>
            </p:cNvSpPr>
            <p:nvPr/>
          </p:nvSpPr>
          <p:spPr bwMode="auto">
            <a:xfrm>
              <a:off x="3024512" y="3731529"/>
              <a:ext cx="7634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NPSA</a:t>
              </a:r>
            </a:p>
          </p:txBody>
        </p:sp>
        <p:sp>
          <p:nvSpPr>
            <p:cNvPr id="118" name="Text Box 24"/>
            <p:cNvSpPr txBox="1">
              <a:spLocks noChangeArrowheads="1"/>
            </p:cNvSpPr>
            <p:nvPr/>
          </p:nvSpPr>
          <p:spPr bwMode="auto">
            <a:xfrm>
              <a:off x="2346181" y="2401937"/>
              <a:ext cx="212109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Audit Commission</a:t>
              </a:r>
            </a:p>
          </p:txBody>
        </p:sp>
        <p:sp>
          <p:nvSpPr>
            <p:cNvPr id="119" name="Text Box 25"/>
            <p:cNvSpPr txBox="1">
              <a:spLocks noChangeArrowheads="1"/>
            </p:cNvSpPr>
            <p:nvPr/>
          </p:nvSpPr>
          <p:spPr bwMode="auto">
            <a:xfrm>
              <a:off x="1519870" y="4109229"/>
              <a:ext cx="683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NICE</a:t>
              </a:r>
            </a:p>
          </p:txBody>
        </p:sp>
        <p:sp>
          <p:nvSpPr>
            <p:cNvPr id="120" name="Text Box 26"/>
            <p:cNvSpPr txBox="1">
              <a:spLocks noChangeArrowheads="1"/>
            </p:cNvSpPr>
            <p:nvPr/>
          </p:nvSpPr>
          <p:spPr bwMode="auto">
            <a:xfrm>
              <a:off x="6093407" y="5339206"/>
              <a:ext cx="2638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Improvement Agencies</a:t>
              </a:r>
            </a:p>
          </p:txBody>
        </p:sp>
        <p:sp>
          <p:nvSpPr>
            <p:cNvPr id="121" name="Text Box 27"/>
            <p:cNvSpPr txBox="1">
              <a:spLocks noChangeArrowheads="1"/>
            </p:cNvSpPr>
            <p:nvPr/>
          </p:nvSpPr>
          <p:spPr bwMode="auto">
            <a:xfrm>
              <a:off x="7778126" y="1321906"/>
              <a:ext cx="96282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PROMs</a:t>
              </a:r>
            </a:p>
          </p:txBody>
        </p:sp>
        <p:sp>
          <p:nvSpPr>
            <p:cNvPr id="122" name="Text Box 28"/>
            <p:cNvSpPr txBox="1">
              <a:spLocks noChangeArrowheads="1"/>
            </p:cNvSpPr>
            <p:nvPr/>
          </p:nvSpPr>
          <p:spPr bwMode="auto">
            <a:xfrm>
              <a:off x="7700932" y="3143780"/>
              <a:ext cx="74251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GSCC</a:t>
              </a:r>
            </a:p>
          </p:txBody>
        </p:sp>
        <p:sp>
          <p:nvSpPr>
            <p:cNvPr id="123" name="Text Box 29"/>
            <p:cNvSpPr txBox="1">
              <a:spLocks noChangeArrowheads="1"/>
            </p:cNvSpPr>
            <p:nvPr/>
          </p:nvSpPr>
          <p:spPr bwMode="auto">
            <a:xfrm>
              <a:off x="1436084" y="2916046"/>
              <a:ext cx="75899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>
                  <a:latin typeface="+mn-lt"/>
                  <a:cs typeface="Arial" charset="0"/>
                </a:rPr>
                <a:t>RIEPs</a:t>
              </a:r>
            </a:p>
          </p:txBody>
        </p:sp>
        <p:sp>
          <p:nvSpPr>
            <p:cNvPr id="124" name="Text Box 30"/>
            <p:cNvSpPr txBox="1">
              <a:spLocks noChangeArrowheads="1"/>
            </p:cNvSpPr>
            <p:nvPr/>
          </p:nvSpPr>
          <p:spPr bwMode="auto">
            <a:xfrm>
              <a:off x="3321657" y="1874142"/>
              <a:ext cx="8951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ADASS</a:t>
              </a:r>
            </a:p>
          </p:txBody>
        </p:sp>
        <p:sp>
          <p:nvSpPr>
            <p:cNvPr id="125" name="Text Box 31"/>
            <p:cNvSpPr txBox="1">
              <a:spLocks noChangeArrowheads="1"/>
            </p:cNvSpPr>
            <p:nvPr/>
          </p:nvSpPr>
          <p:spPr bwMode="auto">
            <a:xfrm>
              <a:off x="1505148" y="3371514"/>
              <a:ext cx="7136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NMC</a:t>
              </a:r>
            </a:p>
          </p:txBody>
        </p:sp>
        <p:sp>
          <p:nvSpPr>
            <p:cNvPr id="126" name="Text Box 32"/>
            <p:cNvSpPr txBox="1">
              <a:spLocks noChangeArrowheads="1"/>
            </p:cNvSpPr>
            <p:nvPr/>
          </p:nvSpPr>
          <p:spPr bwMode="auto">
            <a:xfrm>
              <a:off x="7840594" y="2460577"/>
              <a:ext cx="7088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GMC</a:t>
              </a:r>
            </a:p>
          </p:txBody>
        </p:sp>
        <p:sp>
          <p:nvSpPr>
            <p:cNvPr id="127" name="Text Box 33"/>
            <p:cNvSpPr txBox="1">
              <a:spLocks noChangeArrowheads="1"/>
            </p:cNvSpPr>
            <p:nvPr/>
          </p:nvSpPr>
          <p:spPr bwMode="auto">
            <a:xfrm>
              <a:off x="6943033" y="3953515"/>
              <a:ext cx="167468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Human </a:t>
              </a:r>
              <a:r>
                <a:rPr lang="en-GB" sz="2000" b="1" dirty="0" smtClean="0">
                  <a:latin typeface="+mn-lt"/>
                  <a:cs typeface="Arial" charset="0"/>
                </a:rPr>
                <a:t>rights 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28" name="Text Box 34"/>
            <p:cNvSpPr txBox="1">
              <a:spLocks noChangeArrowheads="1"/>
            </p:cNvSpPr>
            <p:nvPr/>
          </p:nvSpPr>
          <p:spPr bwMode="auto">
            <a:xfrm>
              <a:off x="949569" y="3828657"/>
              <a:ext cx="65274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>
                  <a:latin typeface="+mn-lt"/>
                  <a:cs typeface="Arial" charset="0"/>
                </a:rPr>
                <a:t>E&amp;D</a:t>
              </a:r>
            </a:p>
          </p:txBody>
        </p:sp>
        <p:sp>
          <p:nvSpPr>
            <p:cNvPr id="129" name="Text Box 35"/>
            <p:cNvSpPr txBox="1">
              <a:spLocks noChangeArrowheads="1"/>
            </p:cNvSpPr>
            <p:nvPr/>
          </p:nvSpPr>
          <p:spPr bwMode="auto">
            <a:xfrm>
              <a:off x="7957370" y="4473223"/>
              <a:ext cx="75033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DCLG</a:t>
              </a:r>
            </a:p>
          </p:txBody>
        </p:sp>
        <p:sp>
          <p:nvSpPr>
            <p:cNvPr id="130" name="Text Box 36"/>
            <p:cNvSpPr txBox="1">
              <a:spLocks noChangeArrowheads="1"/>
            </p:cNvSpPr>
            <p:nvPr/>
          </p:nvSpPr>
          <p:spPr bwMode="auto">
            <a:xfrm>
              <a:off x="3203725" y="5772957"/>
              <a:ext cx="33190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Political </a:t>
              </a:r>
              <a:r>
                <a:rPr lang="en-GB" sz="2000" b="1" dirty="0" smtClean="0">
                  <a:latin typeface="+mn-lt"/>
                  <a:cs typeface="Arial" charset="0"/>
                </a:rPr>
                <a:t>landscape (PAC, HSC)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31" name="Text Box 37"/>
            <p:cNvSpPr txBox="1">
              <a:spLocks noChangeArrowheads="1"/>
            </p:cNvSpPr>
            <p:nvPr/>
          </p:nvSpPr>
          <p:spPr bwMode="auto">
            <a:xfrm>
              <a:off x="5026325" y="3742922"/>
              <a:ext cx="5084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DH</a:t>
              </a:r>
            </a:p>
          </p:txBody>
        </p:sp>
        <p:sp>
          <p:nvSpPr>
            <p:cNvPr id="132" name="Text Box 38"/>
            <p:cNvSpPr txBox="1">
              <a:spLocks noChangeArrowheads="1"/>
            </p:cNvSpPr>
            <p:nvPr/>
          </p:nvSpPr>
          <p:spPr bwMode="auto">
            <a:xfrm>
              <a:off x="1130630" y="4585810"/>
              <a:ext cx="63190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CAA</a:t>
              </a:r>
            </a:p>
          </p:txBody>
        </p:sp>
        <p:sp>
          <p:nvSpPr>
            <p:cNvPr id="133" name="Text Box 39"/>
            <p:cNvSpPr txBox="1">
              <a:spLocks noChangeArrowheads="1"/>
            </p:cNvSpPr>
            <p:nvPr/>
          </p:nvSpPr>
          <p:spPr bwMode="auto">
            <a:xfrm>
              <a:off x="5091767" y="4649629"/>
              <a:ext cx="7152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JSNA</a:t>
              </a:r>
            </a:p>
          </p:txBody>
        </p:sp>
        <p:sp>
          <p:nvSpPr>
            <p:cNvPr id="134" name="Text Box 40"/>
            <p:cNvSpPr txBox="1">
              <a:spLocks noChangeArrowheads="1"/>
            </p:cNvSpPr>
            <p:nvPr/>
          </p:nvSpPr>
          <p:spPr bwMode="auto">
            <a:xfrm>
              <a:off x="2474485" y="2800176"/>
              <a:ext cx="247086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Quality observatories</a:t>
              </a:r>
            </a:p>
          </p:txBody>
        </p:sp>
        <p:sp>
          <p:nvSpPr>
            <p:cNvPr id="135" name="Text Box 41"/>
            <p:cNvSpPr txBox="1">
              <a:spLocks noChangeArrowheads="1"/>
            </p:cNvSpPr>
            <p:nvPr/>
          </p:nvSpPr>
          <p:spPr bwMode="auto">
            <a:xfrm>
              <a:off x="2248968" y="4153571"/>
              <a:ext cx="25863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Commissioning groups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36" name="Text Box 42"/>
            <p:cNvSpPr txBox="1">
              <a:spLocks noChangeArrowheads="1"/>
            </p:cNvSpPr>
            <p:nvPr/>
          </p:nvSpPr>
          <p:spPr bwMode="auto">
            <a:xfrm>
              <a:off x="6448576" y="2612958"/>
              <a:ext cx="15119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Revalidation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37" name="Text Box 43"/>
            <p:cNvSpPr txBox="1">
              <a:spLocks noChangeArrowheads="1"/>
            </p:cNvSpPr>
            <p:nvPr/>
          </p:nvSpPr>
          <p:spPr bwMode="auto">
            <a:xfrm>
              <a:off x="4163187" y="5178348"/>
              <a:ext cx="15087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NHS Choices</a:t>
              </a:r>
            </a:p>
          </p:txBody>
        </p:sp>
        <p:sp>
          <p:nvSpPr>
            <p:cNvPr id="138" name="Text Box 44"/>
            <p:cNvSpPr txBox="1">
              <a:spLocks noChangeArrowheads="1"/>
            </p:cNvSpPr>
            <p:nvPr/>
          </p:nvSpPr>
          <p:spPr bwMode="auto">
            <a:xfrm>
              <a:off x="5492272" y="2590283"/>
              <a:ext cx="68095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Staff</a:t>
              </a:r>
            </a:p>
          </p:txBody>
        </p:sp>
        <p:sp>
          <p:nvSpPr>
            <p:cNvPr id="139" name="Text Box 45"/>
            <p:cNvSpPr txBox="1">
              <a:spLocks noChangeArrowheads="1"/>
            </p:cNvSpPr>
            <p:nvPr/>
          </p:nvSpPr>
          <p:spPr bwMode="auto">
            <a:xfrm>
              <a:off x="6726365" y="4587213"/>
              <a:ext cx="63671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>
                  <a:latin typeface="+mn-lt"/>
                  <a:cs typeface="Arial" charset="0"/>
                </a:rPr>
                <a:t>SCIE</a:t>
              </a:r>
            </a:p>
          </p:txBody>
        </p:sp>
        <p:sp>
          <p:nvSpPr>
            <p:cNvPr id="140" name="Text Box 46"/>
            <p:cNvSpPr txBox="1">
              <a:spLocks noChangeArrowheads="1"/>
            </p:cNvSpPr>
            <p:nvPr/>
          </p:nvSpPr>
          <p:spPr bwMode="auto">
            <a:xfrm>
              <a:off x="4902123" y="4250698"/>
              <a:ext cx="24639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Health care providers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41" name="Text Box 47"/>
            <p:cNvSpPr txBox="1">
              <a:spLocks noChangeArrowheads="1"/>
            </p:cNvSpPr>
            <p:nvPr/>
          </p:nvSpPr>
          <p:spPr bwMode="auto">
            <a:xfrm>
              <a:off x="1087696" y="5119710"/>
              <a:ext cx="574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>
                  <a:latin typeface="+mn-lt"/>
                  <a:cs typeface="Arial" charset="0"/>
                </a:rPr>
                <a:t>JIPs</a:t>
              </a:r>
            </a:p>
          </p:txBody>
        </p:sp>
        <p:sp>
          <p:nvSpPr>
            <p:cNvPr id="142" name="Text Box 48"/>
            <p:cNvSpPr txBox="1">
              <a:spLocks noChangeArrowheads="1"/>
            </p:cNvSpPr>
            <p:nvPr/>
          </p:nvSpPr>
          <p:spPr bwMode="auto">
            <a:xfrm>
              <a:off x="972814" y="2524223"/>
              <a:ext cx="60465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>
                  <a:latin typeface="+mn-lt"/>
                  <a:cs typeface="Arial" charset="0"/>
                </a:rPr>
                <a:t>LAA</a:t>
              </a:r>
            </a:p>
          </p:txBody>
        </p:sp>
        <p:sp>
          <p:nvSpPr>
            <p:cNvPr id="144" name="Text Box 28"/>
            <p:cNvSpPr txBox="1">
              <a:spLocks noChangeArrowheads="1"/>
            </p:cNvSpPr>
            <p:nvPr/>
          </p:nvSpPr>
          <p:spPr bwMode="auto">
            <a:xfrm>
              <a:off x="7522322" y="1874141"/>
              <a:ext cx="75212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CHRE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45" name="Text Box 28"/>
            <p:cNvSpPr txBox="1">
              <a:spLocks noChangeArrowheads="1"/>
            </p:cNvSpPr>
            <p:nvPr/>
          </p:nvSpPr>
          <p:spPr bwMode="auto">
            <a:xfrm>
              <a:off x="7318765" y="5761991"/>
              <a:ext cx="7665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NCAS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46" name="Text Box 14"/>
            <p:cNvSpPr txBox="1">
              <a:spLocks noChangeArrowheads="1"/>
            </p:cNvSpPr>
            <p:nvPr/>
          </p:nvSpPr>
          <p:spPr bwMode="auto">
            <a:xfrm>
              <a:off x="5756709" y="3531474"/>
              <a:ext cx="231614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Responsible officers</a:t>
              </a:r>
            </a:p>
          </p:txBody>
        </p:sp>
        <p:sp>
          <p:nvSpPr>
            <p:cNvPr id="147" name="Text Box 19"/>
            <p:cNvSpPr txBox="1">
              <a:spLocks noChangeArrowheads="1"/>
            </p:cNvSpPr>
            <p:nvPr/>
          </p:nvSpPr>
          <p:spPr bwMode="auto">
            <a:xfrm>
              <a:off x="2425048" y="3222642"/>
              <a:ext cx="3006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NHS Commissioning Board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48" name="Text Box 19"/>
            <p:cNvSpPr txBox="1">
              <a:spLocks noChangeArrowheads="1"/>
            </p:cNvSpPr>
            <p:nvPr/>
          </p:nvSpPr>
          <p:spPr bwMode="auto">
            <a:xfrm>
              <a:off x="5214315" y="1310055"/>
              <a:ext cx="25010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Public Health England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  <p:sp>
          <p:nvSpPr>
            <p:cNvPr id="149" name="Text Box 19"/>
            <p:cNvSpPr txBox="1">
              <a:spLocks noChangeArrowheads="1"/>
            </p:cNvSpPr>
            <p:nvPr/>
          </p:nvSpPr>
          <p:spPr bwMode="auto">
            <a:xfrm>
              <a:off x="4290719" y="1747848"/>
              <a:ext cx="30529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algn="l" eaLnBrk="1" hangingPunct="1"/>
              <a:r>
                <a:rPr lang="en-GB" sz="2000" b="1" dirty="0" smtClean="0">
                  <a:latin typeface="+mn-lt"/>
                  <a:cs typeface="Arial" charset="0"/>
                </a:rPr>
                <a:t>Medical Education England</a:t>
              </a:r>
              <a:endParaRPr lang="en-GB" sz="2000" b="1" dirty="0">
                <a:latin typeface="+mn-lt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03876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S_2011ff_v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ADS_2011ff_v7</Template>
  <TotalTime>289</TotalTime>
  <Words>1608</Words>
  <Application>Microsoft Macintosh PowerPoint</Application>
  <PresentationFormat>On-screen Show (4:3)</PresentationFormat>
  <Paragraphs>298</Paragraphs>
  <Slides>22</Slides>
  <Notes>22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ADS_2011ff_v7</vt:lpstr>
      <vt:lpstr>DOCTORS, POWER AND THEIR PERFORMANCE</vt:lpstr>
      <vt:lpstr>Overview</vt:lpstr>
      <vt:lpstr>Scene Setting</vt:lpstr>
      <vt:lpstr>Doctors and power – the background</vt:lpstr>
      <vt:lpstr>Doctors and power – the consequence</vt:lpstr>
      <vt:lpstr>When things go wrong</vt:lpstr>
      <vt:lpstr>The governance challenge</vt:lpstr>
      <vt:lpstr>The response – a three phase approach to reform</vt:lpstr>
      <vt:lpstr>BUT – how the quality arena can feel</vt:lpstr>
      <vt:lpstr>Tackling the governance challenge – what happened?</vt:lpstr>
      <vt:lpstr>So what is needed?</vt:lpstr>
      <vt:lpstr>Looking forward</vt:lpstr>
      <vt:lpstr>The performance triangle</vt:lpstr>
      <vt:lpstr>The evidence – the size of the problem</vt:lpstr>
      <vt:lpstr>The evidence – demography</vt:lpstr>
      <vt:lpstr>The evidence – findings</vt:lpstr>
      <vt:lpstr>Behavioural factors – strengths becoming weaknesses</vt:lpstr>
      <vt:lpstr>Behavioural factors – findings can be counterintuitive</vt:lpstr>
      <vt:lpstr>Behavioural factors – summary findings</vt:lpstr>
      <vt:lpstr>What predicts the likelihood of change?</vt:lpstr>
      <vt:lpstr>Review</vt:lpstr>
      <vt:lpstr>DOCTORS, POWER AND THEIR PERFORMANCE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Alastair Scotland</dc:creator>
  <cp:lastModifiedBy>Tim Benton</cp:lastModifiedBy>
  <cp:revision>35</cp:revision>
  <dcterms:created xsi:type="dcterms:W3CDTF">2014-09-19T13:17:55Z</dcterms:created>
  <dcterms:modified xsi:type="dcterms:W3CDTF">2014-09-19T13:18:40Z</dcterms:modified>
</cp:coreProperties>
</file>