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80" r:id="rId3"/>
    <p:sldId id="282" r:id="rId4"/>
    <p:sldId id="283" r:id="rId5"/>
    <p:sldId id="284" r:id="rId6"/>
    <p:sldId id="278" r:id="rId7"/>
    <p:sldId id="260" r:id="rId8"/>
    <p:sldId id="274" r:id="rId9"/>
    <p:sldId id="263" r:id="rId10"/>
    <p:sldId id="281" r:id="rId11"/>
    <p:sldId id="279" r:id="rId12"/>
    <p:sldId id="264" r:id="rId13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714F22"/>
    <a:srgbClr val="495956"/>
    <a:srgbClr val="4B4B4B"/>
    <a:srgbClr val="960000"/>
    <a:srgbClr val="82794A"/>
    <a:srgbClr val="F8F6F3"/>
    <a:srgbClr val="F7F6F2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vertBarState="maximized" horzBarState="maximized">
    <p:restoredLeft sz="18085" autoAdjust="0"/>
    <p:restoredTop sz="94975" autoAdjust="0"/>
  </p:normalViewPr>
  <p:slideViewPr>
    <p:cSldViewPr>
      <p:cViewPr varScale="1">
        <p:scale>
          <a:sx n="108" d="100"/>
          <a:sy n="108" d="100"/>
        </p:scale>
        <p:origin x="-64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88" y="-72"/>
      </p:cViewPr>
      <p:guideLst>
        <p:guide orient="horz" pos="3127"/>
        <p:guide pos="21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35A2BD-A0C3-4286-A663-741A195225CA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BD91-5F4B-46E0-8937-FAF555B661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512292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208" y="311854"/>
            <a:ext cx="3992637" cy="2996074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10208" y="3451944"/>
            <a:ext cx="6048672" cy="6120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D154C-3ADC-49F0-8E16-DBCD33175A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4229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GB" sz="10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GB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7975" y="311150"/>
            <a:ext cx="3995738" cy="2997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GB" sz="105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D154C-3ADC-49F0-8E16-DBCD33175AC9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 flip="none" rotWithShape="1">
          <a:gsLst>
            <a:gs pos="0">
              <a:srgbClr val="F7F6F2"/>
            </a:gs>
            <a:gs pos="50000">
              <a:srgbClr val="F8F6F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55FF3-1D89-4F4A-BEC1-618A1D2254F4}" type="datetimeFigureOut">
              <a:rPr lang="en-GB" smtClean="0"/>
              <a:pPr/>
              <a:t>9/19/14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1526D-20A3-4FD2-8E05-418387E4FF6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5.media.tumblr.com/tumblr_lrdng3ug5s1qh30wbo1_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06" y="620688"/>
            <a:ext cx="4910582" cy="5440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652120" y="620688"/>
            <a:ext cx="3168352" cy="5439600"/>
          </a:xfrm>
          <a:prstGeom prst="rect">
            <a:avLst/>
          </a:prstGeom>
          <a:solidFill>
            <a:schemeClr val="bg1"/>
          </a:solidFill>
          <a:ln>
            <a:solidFill>
              <a:srgbClr val="495956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796136" y="2757121"/>
            <a:ext cx="2880320" cy="64633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3000" dirty="0" smtClean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rPr>
              <a:t>RUST</a:t>
            </a:r>
            <a:endParaRPr lang="en-GB" sz="3000" dirty="0">
              <a:solidFill>
                <a:srgbClr val="714F2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6136" y="2204864"/>
            <a:ext cx="2880320" cy="64633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495956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3000" dirty="0" smtClean="0">
                <a:solidFill>
                  <a:srgbClr val="495956"/>
                </a:solidFill>
                <a:latin typeface="Times New Roman" pitchFamily="18" charset="0"/>
                <a:cs typeface="Times New Roman" pitchFamily="18" charset="0"/>
              </a:rPr>
              <a:t>AEDALUS</a:t>
            </a:r>
            <a:endParaRPr lang="en-GB" sz="3000" dirty="0">
              <a:solidFill>
                <a:srgbClr val="714F2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6136" y="3913892"/>
            <a:ext cx="2880320" cy="461665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495956"/>
                </a:solidFill>
                <a:latin typeface="Times New Roman" pitchFamily="18" charset="0"/>
                <a:cs typeface="Times New Roman" pitchFamily="18" charset="0"/>
              </a:rPr>
              <a:t>John Harris</a:t>
            </a:r>
            <a:endParaRPr lang="en-GB" sz="2000" dirty="0">
              <a:solidFill>
                <a:srgbClr val="714F2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5536" y="620688"/>
            <a:ext cx="8987937" cy="5439600"/>
            <a:chOff x="395536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95536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23233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9239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0"/>
            <a:ext cx="7128792" cy="792089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MENTORING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32" y="1556792"/>
            <a:ext cx="7488800" cy="4032448"/>
          </a:xfrm>
        </p:spPr>
        <p:txBody>
          <a:bodyPr>
            <a:normAutofit/>
          </a:bodyPr>
          <a:lstStyle/>
          <a:p>
            <a:pPr marL="444500" indent="-352425" algn="ctr">
              <a:lnSpc>
                <a:spcPct val="150000"/>
              </a:lnSpc>
            </a:pPr>
            <a:r>
              <a:rPr lang="en-GB" sz="2800" b="1" dirty="0" smtClean="0">
                <a:solidFill>
                  <a:srgbClr val="4B4B4B"/>
                </a:solidFill>
              </a:rPr>
              <a:t>GOING FOR GOLD</a:t>
            </a:r>
          </a:p>
          <a:p>
            <a:pPr marL="444500" indent="-352425" algn="ctr">
              <a:lnSpc>
                <a:spcPct val="150000"/>
              </a:lnSpc>
              <a:buNone/>
            </a:pPr>
            <a:endParaRPr lang="en-GB" sz="2800" b="1" dirty="0" smtClean="0">
              <a:solidFill>
                <a:srgbClr val="4B4B4B"/>
              </a:solidFill>
            </a:endParaRPr>
          </a:p>
          <a:p>
            <a:pPr marL="444500" indent="-352425" algn="ctr">
              <a:lnSpc>
                <a:spcPct val="150000"/>
              </a:lnSpc>
            </a:pPr>
            <a:r>
              <a:rPr lang="en-GB" sz="2800" b="1" dirty="0" smtClean="0">
                <a:solidFill>
                  <a:srgbClr val="4B4B4B"/>
                </a:solidFill>
              </a:rPr>
              <a:t>A SAFE SPACE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6000" y="620688"/>
            <a:ext cx="8987937" cy="5439600"/>
            <a:chOff x="395536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95536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23233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9239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555200"/>
            <a:ext cx="7129584" cy="40320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GB" sz="4000" dirty="0" smtClean="0"/>
          </a:p>
          <a:p>
            <a:pPr algn="ctr">
              <a:buNone/>
            </a:pPr>
            <a:r>
              <a:rPr lang="en-GB" sz="4000" dirty="0" smtClean="0"/>
              <a:t>What we ask in return is that      they stay true...</a:t>
            </a:r>
          </a:p>
          <a:p>
            <a:pPr algn="ctr">
              <a:buNone/>
            </a:pPr>
            <a:endParaRPr lang="en-GB" sz="40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25.media.tumblr.com/tumblr_lrdng3ug5s1qh30wbo1_5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506" y="620688"/>
            <a:ext cx="4910582" cy="544092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5652120" y="620688"/>
            <a:ext cx="3168352" cy="5439600"/>
          </a:xfrm>
          <a:prstGeom prst="rect">
            <a:avLst/>
          </a:prstGeom>
          <a:solidFill>
            <a:schemeClr val="bg1"/>
          </a:solidFill>
          <a:ln>
            <a:solidFill>
              <a:srgbClr val="495956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796136" y="4314582"/>
            <a:ext cx="2880320" cy="64633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495956"/>
                </a:solidFill>
                <a:latin typeface="Times New Roman" pitchFamily="18" charset="0"/>
                <a:cs typeface="Times New Roman" pitchFamily="18" charset="0"/>
              </a:rPr>
              <a:t>Registered Charity No: 1140239</a:t>
            </a:r>
          </a:p>
          <a:p>
            <a:pPr algn="ctr"/>
            <a:r>
              <a:rPr lang="en-GB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www.daedalustrust.org.uk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96136" y="2757121"/>
            <a:ext cx="2880320" cy="64633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3000" dirty="0" smtClean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rPr>
              <a:t>RUST</a:t>
            </a:r>
            <a:endParaRPr lang="en-GB" sz="3000" dirty="0">
              <a:solidFill>
                <a:srgbClr val="714F2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96136" y="2204864"/>
            <a:ext cx="2880320" cy="646331"/>
          </a:xfrm>
          <a:prstGeom prst="rect">
            <a:avLst/>
          </a:prstGeom>
          <a:noFill/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495956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GB" sz="3000" dirty="0" smtClean="0">
                <a:solidFill>
                  <a:srgbClr val="495956"/>
                </a:solidFill>
                <a:latin typeface="Times New Roman" pitchFamily="18" charset="0"/>
                <a:cs typeface="Times New Roman" pitchFamily="18" charset="0"/>
              </a:rPr>
              <a:t>AEDALUS</a:t>
            </a:r>
            <a:endParaRPr lang="en-GB" sz="3000" dirty="0">
              <a:solidFill>
                <a:srgbClr val="714F2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5536" y="620688"/>
            <a:ext cx="8987937" cy="5439600"/>
            <a:chOff x="395536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95536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23233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9239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0"/>
            <a:ext cx="7128792" cy="792089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MY TALK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32" y="1555200"/>
            <a:ext cx="7129584" cy="4032000"/>
          </a:xfrm>
        </p:spPr>
        <p:txBody>
          <a:bodyPr/>
          <a:lstStyle/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95956"/>
                </a:solidFill>
              </a:rPr>
              <a:t>Common sense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95956"/>
                </a:solidFill>
              </a:rPr>
              <a:t>Hubris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95956"/>
                </a:solidFill>
              </a:rPr>
              <a:t>Leadership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95956"/>
                </a:solidFill>
              </a:rPr>
              <a:t>My experience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95956"/>
                </a:solidFill>
              </a:rPr>
              <a:t>Mentoring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95956"/>
                </a:solidFill>
              </a:rPr>
              <a:t>Thoughts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5"/>
          <p:cNvGrpSpPr/>
          <p:nvPr/>
        </p:nvGrpSpPr>
        <p:grpSpPr>
          <a:xfrm>
            <a:off x="323528" y="620688"/>
            <a:ext cx="8987937" cy="5439600"/>
            <a:chOff x="323528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23528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51225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7231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0" name="Picture 2" descr="http://t3.gstatic.com/images?q=tbn:ANd9GcQGodzoiE9-eQsVWHkkmUPnVNmWzVua_2sLb-mQBSC9nJ-i4j5ETQ"/>
          <p:cNvPicPr>
            <a:picLocks noChangeAspect="1" noChangeArrowheads="1"/>
          </p:cNvPicPr>
          <p:nvPr/>
        </p:nvPicPr>
        <p:blipFill>
          <a:blip r:embed="rId3" cstate="print">
            <a:lum contrast="10000"/>
          </a:blip>
          <a:srcRect t="8401" b="12873"/>
          <a:stretch>
            <a:fillRect/>
          </a:stretch>
        </p:blipFill>
        <p:spPr bwMode="auto">
          <a:xfrm>
            <a:off x="409184" y="692696"/>
            <a:ext cx="8244000" cy="4946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726800"/>
            <a:ext cx="7128792" cy="792089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HUBRIS</a:t>
            </a:r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76264" y="1484784"/>
            <a:ext cx="4283968" cy="3631763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STATUS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AUTHORITY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POWER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THE PA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CAR AND THE CHAUFFEUR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NO LONGER NEED TO CARRY CASH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NO TRAVEL ARRANGEMENTS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DO NOT MANAGE YOUR TIME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DEDICATED TEAM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LIFESTYLE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5"/>
          <p:cNvGrpSpPr/>
          <p:nvPr/>
        </p:nvGrpSpPr>
        <p:grpSpPr>
          <a:xfrm>
            <a:off x="323528" y="620688"/>
            <a:ext cx="8987937" cy="5439600"/>
            <a:chOff x="323528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23528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51225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7231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0" name="Picture 2" descr="http://t3.gstatic.com/images?q=tbn:ANd9GcQGodzoiE9-eQsVWHkkmUPnVNmWzVua_2sLb-mQBSC9nJ-i4j5ETQ"/>
          <p:cNvPicPr>
            <a:picLocks noChangeAspect="1" noChangeArrowheads="1"/>
          </p:cNvPicPr>
          <p:nvPr/>
        </p:nvPicPr>
        <p:blipFill>
          <a:blip r:embed="rId3" cstate="print"/>
          <a:srcRect t="8401" b="12873"/>
          <a:stretch>
            <a:fillRect/>
          </a:stretch>
        </p:blipFill>
        <p:spPr bwMode="auto">
          <a:xfrm>
            <a:off x="409184" y="692696"/>
            <a:ext cx="8244000" cy="4946400"/>
          </a:xfrm>
          <a:prstGeom prst="rect">
            <a:avLst/>
          </a:prstGeom>
          <a:noFill/>
        </p:spPr>
      </p:pic>
      <p:pic>
        <p:nvPicPr>
          <p:cNvPr id="21506" name="Picture 2" descr="http://t2.gstatic.com/images?q=tbn:ANd9GcSLCaw9_AhO-N1dieSs_z2jDQtk5wDIjuR71Y0JxUIue92WSggBBQ"/>
          <p:cNvPicPr>
            <a:picLocks noChangeArrowheads="1"/>
          </p:cNvPicPr>
          <p:nvPr/>
        </p:nvPicPr>
        <p:blipFill>
          <a:blip r:embed="rId4" cstate="print">
            <a:lum contrast="10000"/>
          </a:blip>
          <a:srcRect/>
          <a:stretch>
            <a:fillRect/>
          </a:stretch>
        </p:blipFill>
        <p:spPr bwMode="auto">
          <a:xfrm>
            <a:off x="409184" y="696463"/>
            <a:ext cx="8244000" cy="4946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725143"/>
            <a:ext cx="7128792" cy="792089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HUBRIS</a:t>
            </a:r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76264" y="1484784"/>
            <a:ext cx="4283968" cy="399083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STATUS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AUTHORITY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POWER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THE PA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CAR AND THE CHAUFFEUR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NO LONGER NEED TO CARRY CASH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NO TRAVEL ARRANGEMENTS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DO NOT MANAGE YOUR TIME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DEDICATED TEAM</a:t>
            </a:r>
          </a:p>
          <a:p>
            <a:pPr marL="177800" indent="-177800" algn="ctr">
              <a:spcAft>
                <a:spcPts val="400"/>
              </a:spcAft>
            </a:pPr>
            <a:r>
              <a:rPr lang="en-GB" sz="2000" b="1" dirty="0" smtClean="0">
                <a:solidFill>
                  <a:schemeClr val="bg1"/>
                </a:solidFill>
              </a:rPr>
              <a:t>LIFESTYLE</a:t>
            </a:r>
          </a:p>
          <a:p>
            <a:pPr algn="ctr">
              <a:spcAft>
                <a:spcPts val="400"/>
              </a:spcAft>
            </a:pPr>
            <a:endParaRPr lang="en-GB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5"/>
          <p:cNvGrpSpPr/>
          <p:nvPr/>
        </p:nvGrpSpPr>
        <p:grpSpPr>
          <a:xfrm>
            <a:off x="323528" y="620688"/>
            <a:ext cx="8987937" cy="5439600"/>
            <a:chOff x="323528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23528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151225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97231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0" name="Picture 2" descr="http://t3.gstatic.com/images?q=tbn:ANd9GcQGodzoiE9-eQsVWHkkmUPnVNmWzVua_2sLb-mQBSC9nJ-i4j5ETQ"/>
          <p:cNvPicPr>
            <a:picLocks noChangeAspect="1" noChangeArrowheads="1"/>
          </p:cNvPicPr>
          <p:nvPr/>
        </p:nvPicPr>
        <p:blipFill>
          <a:blip r:embed="rId3" cstate="print"/>
          <a:srcRect t="8401" b="12873"/>
          <a:stretch>
            <a:fillRect/>
          </a:stretch>
        </p:blipFill>
        <p:spPr bwMode="auto">
          <a:xfrm>
            <a:off x="409184" y="692696"/>
            <a:ext cx="8244000" cy="4946400"/>
          </a:xfrm>
          <a:prstGeom prst="rect">
            <a:avLst/>
          </a:prstGeom>
          <a:noFill/>
        </p:spPr>
      </p:pic>
      <p:pic>
        <p:nvPicPr>
          <p:cNvPr id="23556" name="Picture 4" descr="http://t2.gstatic.com/images?q=tbn:ANd9GcSriYJTfTB9SCxoDi-urqzwnW81fuVjRGRLMe4vrzCvVqATnRplrQ"/>
          <p:cNvPicPr>
            <a:picLocks noChangeArrowheads="1"/>
          </p:cNvPicPr>
          <p:nvPr/>
        </p:nvPicPr>
        <p:blipFill>
          <a:blip r:embed="rId4" cstate="print">
            <a:lum contrast="10000"/>
          </a:blip>
          <a:srcRect l="7467"/>
          <a:stretch>
            <a:fillRect/>
          </a:stretch>
        </p:blipFill>
        <p:spPr bwMode="auto">
          <a:xfrm>
            <a:off x="412951" y="696464"/>
            <a:ext cx="8244000" cy="49464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725143"/>
            <a:ext cx="7128792" cy="792089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HUBRIS</a:t>
            </a:r>
            <a:endParaRPr lang="en-GB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5536" y="620688"/>
            <a:ext cx="8987937" cy="5439600"/>
            <a:chOff x="395536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95536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23233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9239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0"/>
            <a:ext cx="7128792" cy="792089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VALUES</a:t>
            </a:r>
            <a:endParaRPr lang="en-GB" sz="3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971600" y="1628799"/>
            <a:ext cx="7128792" cy="3960441"/>
          </a:xfrm>
          <a:prstGeom prst="rect">
            <a:avLst/>
          </a:prstGeom>
        </p:spPr>
        <p:txBody>
          <a:bodyPr vert="horz" lIns="91440" tIns="45720" rIns="91440" bIns="45720" numCol="3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9595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Capability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dirty="0" smtClean="0">
              <a:solidFill>
                <a:srgbClr val="495956"/>
              </a:solidFill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 smtClean="0">
                <a:solidFill>
                  <a:srgbClr val="495956"/>
                </a:solidFill>
                <a:latin typeface="+mj-lt"/>
                <a:ea typeface="+mj-ea"/>
                <a:cs typeface="+mj-cs"/>
              </a:rPr>
              <a:t>Independent thought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49595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GB" sz="2800" dirty="0" smtClean="0">
              <a:solidFill>
                <a:srgbClr val="495956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lang="en-GB" sz="3200" b="1" dirty="0" smtClean="0">
                <a:solidFill>
                  <a:srgbClr val="714F22"/>
                </a:solidFill>
              </a:rPr>
              <a:t>TRUST</a:t>
            </a:r>
          </a:p>
          <a:p>
            <a:pPr lvl="0" algn="ctr">
              <a:spcBef>
                <a:spcPct val="0"/>
              </a:spcBef>
            </a:pPr>
            <a:endParaRPr lang="en-GB" sz="2800" dirty="0" smtClean="0">
              <a:solidFill>
                <a:srgbClr val="495956"/>
              </a:solidFill>
            </a:endParaRPr>
          </a:p>
          <a:p>
            <a:pPr lvl="0" algn="ctr">
              <a:spcBef>
                <a:spcPct val="0"/>
              </a:spcBef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9595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Consistency</a:t>
            </a:r>
          </a:p>
          <a:p>
            <a:pPr lvl="0" algn="ctr">
              <a:spcBef>
                <a:spcPct val="0"/>
              </a:spcBef>
            </a:pPr>
            <a:endParaRPr lang="en-GB" sz="2800" dirty="0" smtClean="0">
              <a:solidFill>
                <a:srgbClr val="495956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GB" sz="2800" dirty="0" smtClean="0">
                <a:solidFill>
                  <a:srgbClr val="495956"/>
                </a:solidFill>
                <a:latin typeface="+mj-lt"/>
                <a:ea typeface="+mj-ea"/>
                <a:cs typeface="+mj-cs"/>
              </a:rPr>
              <a:t>Caring</a:t>
            </a:r>
          </a:p>
          <a:p>
            <a:pPr lvl="0" algn="ctr">
              <a:spcBef>
                <a:spcPct val="0"/>
              </a:spcBef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49595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rgbClr val="49595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GB" sz="3200" b="1" dirty="0" smtClean="0">
                <a:solidFill>
                  <a:srgbClr val="714F22"/>
                </a:solidFill>
                <a:latin typeface="+mj-lt"/>
                <a:ea typeface="+mj-ea"/>
                <a:cs typeface="+mj-cs"/>
              </a:rPr>
              <a:t>COURAGE</a:t>
            </a:r>
          </a:p>
          <a:p>
            <a:pPr lvl="0" algn="ctr">
              <a:spcBef>
                <a:spcPct val="0"/>
              </a:spcBef>
            </a:pPr>
            <a:endParaRPr kumimoji="0" lang="en-GB" sz="3200" b="0" i="0" u="none" strike="noStrike" kern="1200" cap="none" spc="0" normalizeH="0" baseline="0" noProof="0" dirty="0" smtClean="0">
              <a:ln>
                <a:noFill/>
              </a:ln>
              <a:solidFill>
                <a:srgbClr val="49595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en-GB" sz="2800" dirty="0" smtClean="0">
              <a:solidFill>
                <a:srgbClr val="495956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9595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Reliability</a:t>
            </a:r>
          </a:p>
          <a:p>
            <a:pPr lvl="0" algn="ctr">
              <a:spcBef>
                <a:spcPct val="0"/>
              </a:spcBef>
            </a:pPr>
            <a:endParaRPr lang="en-GB" sz="2800" dirty="0" smtClean="0">
              <a:solidFill>
                <a:srgbClr val="495956"/>
              </a:solidFill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r>
              <a:rPr lang="en-GB" sz="2800" dirty="0" smtClean="0">
                <a:solidFill>
                  <a:srgbClr val="495956"/>
                </a:solidFill>
                <a:latin typeface="+mj-lt"/>
                <a:ea typeface="+mj-ea"/>
                <a:cs typeface="+mj-cs"/>
              </a:rPr>
              <a:t>Integrity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49595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5536" y="620688"/>
            <a:ext cx="8987937" cy="5439600"/>
            <a:chOff x="395536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95536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23233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9239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0"/>
            <a:ext cx="7128792" cy="792089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LIFE AT THE TOP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32" y="1556792"/>
            <a:ext cx="7488800" cy="4032448"/>
          </a:xfrm>
        </p:spPr>
        <p:txBody>
          <a:bodyPr>
            <a:normAutofit lnSpcReduction="10000"/>
          </a:bodyPr>
          <a:lstStyle/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Paid to see the big picture,</a:t>
            </a:r>
            <a:r>
              <a:rPr lang="en-GB" sz="2000" b="1" dirty="0" smtClean="0">
                <a:solidFill>
                  <a:srgbClr val="4B4B4B"/>
                </a:solidFill>
              </a:rPr>
              <a:t> but </a:t>
            </a:r>
            <a:r>
              <a:rPr lang="en-GB" sz="2000" b="1" dirty="0" smtClean="0">
                <a:solidFill>
                  <a:srgbClr val="714F22"/>
                </a:solidFill>
              </a:rPr>
              <a:t>knowing the devil is in the detail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Paid to think long term, </a:t>
            </a:r>
            <a:r>
              <a:rPr lang="en-GB" sz="2000" b="1" dirty="0" smtClean="0">
                <a:solidFill>
                  <a:srgbClr val="714F22"/>
                </a:solidFill>
              </a:rPr>
              <a:t>but you may be in post a few years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In charge, </a:t>
            </a:r>
            <a:r>
              <a:rPr lang="en-GB" sz="2000" b="1" dirty="0" smtClean="0">
                <a:solidFill>
                  <a:srgbClr val="714F22"/>
                </a:solidFill>
              </a:rPr>
              <a:t>but you have to delegate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Display conviction, </a:t>
            </a:r>
            <a:r>
              <a:rPr lang="en-GB" sz="2000" b="1" dirty="0" smtClean="0">
                <a:solidFill>
                  <a:srgbClr val="714F22"/>
                </a:solidFill>
              </a:rPr>
              <a:t>but you know life full of uncertainty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Keeping things simple, </a:t>
            </a:r>
            <a:r>
              <a:rPr lang="en-GB" sz="2000" b="1" dirty="0" smtClean="0">
                <a:solidFill>
                  <a:srgbClr val="714F22"/>
                </a:solidFill>
              </a:rPr>
              <a:t>but not being simplistic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Deal quickly with mistakes, </a:t>
            </a:r>
            <a:r>
              <a:rPr lang="en-GB" sz="2000" b="1" dirty="0" smtClean="0">
                <a:solidFill>
                  <a:srgbClr val="714F22"/>
                </a:solidFill>
              </a:rPr>
              <a:t>but avoid blame culture &amp; cover-ups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Drive for change &amp; improvement,</a:t>
            </a:r>
            <a:r>
              <a:rPr lang="en-GB" sz="2000" b="1" dirty="0" smtClean="0"/>
              <a:t> </a:t>
            </a:r>
            <a:r>
              <a:rPr lang="en-GB" sz="2000" b="1" dirty="0" smtClean="0">
                <a:solidFill>
                  <a:srgbClr val="714F22"/>
                </a:solidFill>
              </a:rPr>
              <a:t>but stay positive about present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Make time for thinking, </a:t>
            </a:r>
            <a:r>
              <a:rPr lang="en-GB" sz="2000" b="1" dirty="0" smtClean="0">
                <a:solidFill>
                  <a:srgbClr val="714F22"/>
                </a:solidFill>
              </a:rPr>
              <a:t>but always be ready for action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5536" y="620688"/>
            <a:ext cx="8987937" cy="5439600"/>
            <a:chOff x="395536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95536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23233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9239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0"/>
            <a:ext cx="7128792" cy="792089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/>
              <a:t>MY EXPERIENCE</a:t>
            </a:r>
            <a:endParaRPr lang="en-GB" sz="36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71632" y="1556792"/>
            <a:ext cx="7488800" cy="4032448"/>
          </a:xfrm>
        </p:spPr>
        <p:txBody>
          <a:bodyPr>
            <a:normAutofit/>
          </a:bodyPr>
          <a:lstStyle/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Incidents</a:t>
            </a:r>
            <a:endParaRPr lang="en-GB" sz="2000" b="1" dirty="0" smtClean="0">
              <a:solidFill>
                <a:srgbClr val="714F22"/>
              </a:solidFill>
            </a:endParaRP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Dilemmas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Difficult situations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Difficult conversations</a:t>
            </a:r>
            <a:endParaRPr lang="en-GB" sz="2000" b="1" dirty="0" smtClean="0">
              <a:solidFill>
                <a:srgbClr val="714F22"/>
              </a:solidFill>
            </a:endParaRP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Decisions</a:t>
            </a:r>
            <a:endParaRPr lang="en-GB" sz="2000" b="1" dirty="0" smtClean="0">
              <a:solidFill>
                <a:srgbClr val="714F2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5536" y="620688"/>
            <a:ext cx="8987937" cy="5439600"/>
            <a:chOff x="395536" y="620688"/>
            <a:chExt cx="8987937" cy="5439600"/>
          </a:xfrm>
        </p:grpSpPr>
        <p:sp>
          <p:nvSpPr>
            <p:cNvPr id="5" name="Rectangle 4"/>
            <p:cNvSpPr/>
            <p:nvPr/>
          </p:nvSpPr>
          <p:spPr>
            <a:xfrm>
              <a:off x="395536" y="620688"/>
              <a:ext cx="8424936" cy="5439600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495956"/>
              </a:solidFill>
            </a:ln>
            <a:effectLst>
              <a:outerShdw blurRad="292100" dist="139700" dir="2700000" algn="tl" rotWithShape="0">
                <a:prstClr val="black">
                  <a:alpha val="6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223233" y="5663558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714F22"/>
                  </a:solidFill>
                  <a:latin typeface="Times New Roman" pitchFamily="18" charset="0"/>
                  <a:cs typeface="Times New Roman" pitchFamily="18" charset="0"/>
                </a:rPr>
                <a:t>TRUST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169239" y="5665019"/>
              <a:ext cx="2160240" cy="369332"/>
            </a:xfrm>
            <a:prstGeom prst="rect">
              <a:avLst/>
            </a:prstGeom>
            <a:noFill/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solidFill>
                    <a:srgbClr val="495956"/>
                  </a:solidFill>
                  <a:latin typeface="Times New Roman" pitchFamily="18" charset="0"/>
                  <a:cs typeface="Times New Roman" pitchFamily="18" charset="0"/>
                </a:rPr>
                <a:t>DAEDALUS</a:t>
              </a:r>
              <a:endParaRPr lang="en-GB" dirty="0">
                <a:solidFill>
                  <a:srgbClr val="714F2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836710"/>
            <a:ext cx="7128792" cy="792089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MENTORING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32" y="1556792"/>
            <a:ext cx="7488800" cy="4032448"/>
          </a:xfrm>
        </p:spPr>
        <p:txBody>
          <a:bodyPr>
            <a:normAutofit/>
          </a:bodyPr>
          <a:lstStyle/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Gaining insight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Making time for reflection</a:t>
            </a:r>
          </a:p>
          <a:p>
            <a:pPr marL="444500" indent="-352425">
              <a:lnSpc>
                <a:spcPct val="150000"/>
              </a:lnSpc>
            </a:pPr>
            <a:r>
              <a:rPr lang="en-GB" sz="2000" dirty="0" smtClean="0">
                <a:solidFill>
                  <a:srgbClr val="4B4B4B"/>
                </a:solidFill>
              </a:rPr>
              <a:t>Action planning</a:t>
            </a:r>
          </a:p>
          <a:p>
            <a:pPr marL="444500" indent="-352425">
              <a:lnSpc>
                <a:spcPct val="150000"/>
              </a:lnSpc>
              <a:buNone/>
            </a:pPr>
            <a:r>
              <a:rPr lang="en-GB" sz="2000" dirty="0" smtClean="0">
                <a:solidFill>
                  <a:srgbClr val="4B4B4B"/>
                </a:solidFill>
              </a:rPr>
              <a:t>The Issues:</a:t>
            </a:r>
          </a:p>
          <a:p>
            <a:pPr marL="844550" lvl="1" indent="-352425">
              <a:lnSpc>
                <a:spcPct val="150000"/>
              </a:lnSpc>
            </a:pPr>
            <a:r>
              <a:rPr lang="en-GB" sz="1600" dirty="0" smtClean="0">
                <a:solidFill>
                  <a:srgbClr val="4B4B4B"/>
                </a:solidFill>
              </a:rPr>
              <a:t>Making things happen or how to deliver results</a:t>
            </a:r>
          </a:p>
          <a:p>
            <a:pPr marL="844550" lvl="1" indent="-352425">
              <a:lnSpc>
                <a:spcPct val="150000"/>
              </a:lnSpc>
            </a:pPr>
            <a:r>
              <a:rPr lang="en-GB" sz="1600" dirty="0" smtClean="0">
                <a:solidFill>
                  <a:srgbClr val="4B4B4B"/>
                </a:solidFill>
              </a:rPr>
              <a:t>Having difficult conversations</a:t>
            </a:r>
          </a:p>
          <a:p>
            <a:pPr marL="844550" lvl="1" indent="-352425">
              <a:lnSpc>
                <a:spcPct val="150000"/>
              </a:lnSpc>
            </a:pPr>
            <a:r>
              <a:rPr lang="en-GB" sz="1600" dirty="0" smtClean="0">
                <a:solidFill>
                  <a:srgbClr val="4B4B4B"/>
                </a:solidFill>
              </a:rPr>
              <a:t>Dealing with difficult people – sometimes their boss</a:t>
            </a:r>
          </a:p>
          <a:p>
            <a:pPr marL="844550" lvl="1" indent="-352425">
              <a:lnSpc>
                <a:spcPct val="150000"/>
              </a:lnSpc>
            </a:pPr>
            <a:r>
              <a:rPr lang="en-GB" sz="1600" dirty="0" smtClean="0">
                <a:solidFill>
                  <a:srgbClr val="4B4B4B"/>
                </a:solidFill>
              </a:rPr>
              <a:t>Dealing with difficult situations</a:t>
            </a:r>
          </a:p>
          <a:p>
            <a:pPr marL="444500" indent="-352425">
              <a:lnSpc>
                <a:spcPct val="150000"/>
              </a:lnSpc>
              <a:buNone/>
            </a:pPr>
            <a:endParaRPr lang="en-GB" sz="2000" dirty="0" smtClean="0">
              <a:solidFill>
                <a:srgbClr val="4B4B4B"/>
              </a:solidFill>
            </a:endParaRPr>
          </a:p>
          <a:p>
            <a:pPr marL="444500" indent="-352425">
              <a:lnSpc>
                <a:spcPct val="150000"/>
              </a:lnSpc>
            </a:pPr>
            <a:endParaRPr lang="en-GB" sz="2000" dirty="0" smtClean="0">
              <a:solidFill>
                <a:srgbClr val="4B4B4B"/>
              </a:solidFill>
            </a:endParaRPr>
          </a:p>
          <a:p>
            <a:pPr marL="444500" indent="-352425">
              <a:lnSpc>
                <a:spcPct val="150000"/>
              </a:lnSpc>
            </a:pPr>
            <a:endParaRPr lang="en-GB" sz="2000" dirty="0" smtClean="0">
              <a:solidFill>
                <a:srgbClr val="4B4B4B"/>
              </a:solidFill>
            </a:endParaRPr>
          </a:p>
          <a:p>
            <a:pPr marL="444500" indent="-352425">
              <a:lnSpc>
                <a:spcPct val="150000"/>
              </a:lnSpc>
            </a:pPr>
            <a:endParaRPr lang="en-GB" sz="2000" dirty="0" smtClean="0">
              <a:solidFill>
                <a:srgbClr val="4B4B4B"/>
              </a:solidFill>
            </a:endParaRPr>
          </a:p>
          <a:p>
            <a:pPr marL="444500" indent="-352425">
              <a:lnSpc>
                <a:spcPct val="150000"/>
              </a:lnSpc>
            </a:pPr>
            <a:endParaRPr lang="en-GB" sz="2000" dirty="0" smtClean="0">
              <a:solidFill>
                <a:srgbClr val="4B4B4B"/>
              </a:solidFill>
            </a:endParaRPr>
          </a:p>
          <a:p>
            <a:pPr marL="444500" indent="-352425">
              <a:lnSpc>
                <a:spcPct val="150000"/>
              </a:lnSpc>
            </a:pPr>
            <a:endParaRPr lang="en-GB" sz="2000" dirty="0" smtClean="0">
              <a:solidFill>
                <a:srgbClr val="714F22"/>
              </a:solidFill>
            </a:endParaRPr>
          </a:p>
          <a:p>
            <a:pPr marL="444500" indent="-352425">
              <a:lnSpc>
                <a:spcPct val="150000"/>
              </a:lnSpc>
              <a:buNone/>
            </a:pPr>
            <a:endParaRPr lang="en-GB" sz="2000" dirty="0" smtClean="0">
              <a:solidFill>
                <a:srgbClr val="714F22"/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3631</TotalTime>
  <Words>278</Words>
  <Application>Microsoft Macintosh PowerPoint</Application>
  <PresentationFormat>On-screen Show (4:3)</PresentationFormat>
  <Paragraphs>125</Paragraphs>
  <Slides>12</Slides>
  <Notes>12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MY TALK</vt:lpstr>
      <vt:lpstr>HUBRIS</vt:lpstr>
      <vt:lpstr>HUBRIS</vt:lpstr>
      <vt:lpstr>HUBRIS</vt:lpstr>
      <vt:lpstr>VALUES</vt:lpstr>
      <vt:lpstr>LIFE AT THE TOP</vt:lpstr>
      <vt:lpstr>MY EXPERIENCE</vt:lpstr>
      <vt:lpstr>MENTORING</vt:lpstr>
      <vt:lpstr>MENTORING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Trevor</dc:creator>
  <cp:lastModifiedBy>Tim Benton</cp:lastModifiedBy>
  <cp:revision>66</cp:revision>
  <dcterms:created xsi:type="dcterms:W3CDTF">2014-09-19T13:29:53Z</dcterms:created>
  <dcterms:modified xsi:type="dcterms:W3CDTF">2014-09-19T13:30:08Z</dcterms:modified>
</cp:coreProperties>
</file>